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5" r:id="rId1"/>
  </p:sldMasterIdLst>
  <p:notesMasterIdLst>
    <p:notesMasterId r:id="rId31"/>
  </p:notesMasterIdLst>
  <p:sldIdLst>
    <p:sldId id="265" r:id="rId2"/>
    <p:sldId id="267" r:id="rId3"/>
    <p:sldId id="279" r:id="rId4"/>
    <p:sldId id="313" r:id="rId5"/>
    <p:sldId id="280" r:id="rId6"/>
    <p:sldId id="278" r:id="rId7"/>
    <p:sldId id="277" r:id="rId8"/>
    <p:sldId id="271" r:id="rId9"/>
    <p:sldId id="275" r:id="rId10"/>
    <p:sldId id="292" r:id="rId11"/>
    <p:sldId id="293" r:id="rId12"/>
    <p:sldId id="294" r:id="rId13"/>
    <p:sldId id="295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5" r:id="rId23"/>
    <p:sldId id="316" r:id="rId24"/>
    <p:sldId id="317" r:id="rId25"/>
    <p:sldId id="319" r:id="rId26"/>
    <p:sldId id="318" r:id="rId27"/>
    <p:sldId id="320" r:id="rId28"/>
    <p:sldId id="289" r:id="rId29"/>
    <p:sldId id="282" r:id="rId30"/>
  </p:sldIdLst>
  <p:sldSz cx="9906000" cy="6858000" type="A4"/>
  <p:notesSz cx="6769100" cy="9906000"/>
  <p:defaultTextStyle>
    <a:lvl1pPr marL="0" algn="l" rtl="0" latinLnBrk="0">
      <a:defRPr lang="ru-RU"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rtl="0" latinLnBrk="0">
      <a:defRPr lang="ru-RU"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rtl="0" latinLnBrk="0">
      <a:defRPr lang="ru-RU"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rtl="0" latinLnBrk="0">
      <a:defRPr lang="ru-RU"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rtl="0" latinLnBrk="0">
      <a:defRPr lang="ru-RU"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rtl="0" latinLnBrk="0">
      <a:defRPr lang="ru-RU"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rtl="0" latinLnBrk="0">
      <a:defRPr lang="ru-RU"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rtl="0" latinLnBrk="0">
      <a:defRPr lang="ru-RU"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rtl="0" latinLnBrk="0">
      <a:defRPr lang="ru-RU" sz="2100" kern="1200">
        <a:solidFill>
          <a:schemeClr val="tx1"/>
        </a:solidFill>
        <a:latin typeface="+mn-lt"/>
        <a:ea typeface="+mn-ea"/>
        <a:cs typeface="+mn-cs"/>
      </a:defRPr>
    </a:lvl9pPr>
    <a:extLst/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2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30" autoAdjust="0"/>
    <p:restoredTop sz="87621" autoAdjust="0"/>
  </p:normalViewPr>
  <p:slideViewPr>
    <p:cSldViewPr>
      <p:cViewPr varScale="1">
        <p:scale>
          <a:sx n="98" d="100"/>
          <a:sy n="98" d="100"/>
        </p:scale>
        <p:origin x="-1626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2016</a:t>
            </a:r>
            <a:r>
              <a:rPr lang="ru-RU" dirty="0" smtClean="0"/>
              <a:t> г. – 60 ППЭ</a:t>
            </a:r>
            <a:endParaRPr lang="en-US" dirty="0"/>
          </a:p>
        </c:rich>
      </c:tx>
      <c:layout>
        <c:manualLayout>
          <c:xMode val="edge"/>
          <c:yMode val="edge"/>
          <c:x val="0.17052099483204144"/>
          <c:y val="4.850155538273525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-0.21526033591731281"/>
                  <c:y val="5.1126263748472404E-3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Calibri" pitchFamily="34" charset="0"/>
                      </a:defRPr>
                    </a:pP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Calibri" pitchFamily="34" charset="0"/>
                      </a:rPr>
                      <a:t>37</a:t>
                    </a:r>
                    <a:r>
                      <a:rPr lang="en-US" sz="1600" dirty="0" smtClean="0">
                        <a:latin typeface="Calibri" pitchFamily="34" charset="0"/>
                      </a:rPr>
                      <a:t>%</a:t>
                    </a:r>
                    <a:endParaRPr lang="en-US" sz="1600" dirty="0">
                      <a:latin typeface="Calibri" pitchFamily="34" charset="0"/>
                    </a:endParaRPr>
                  </a:p>
                </c:rich>
              </c:tx>
              <c:spPr/>
              <c:showCatName val="1"/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37</c:v>
                </c:pt>
                <c:pt idx="1">
                  <c:v>63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2017</a:t>
            </a:r>
            <a:r>
              <a:rPr lang="ru-RU" dirty="0" smtClean="0"/>
              <a:t> г. – 58 ППЭ</a:t>
            </a:r>
            <a:endParaRPr lang="en-US" dirty="0"/>
          </a:p>
        </c:rich>
      </c:tx>
      <c:layout>
        <c:manualLayout>
          <c:xMode val="edge"/>
          <c:yMode val="edge"/>
          <c:x val="0.14874558080808103"/>
          <c:y val="4.850155538273525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2017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21091414141414153"/>
                  <c:y val="-0.29566714809465627"/>
                </c:manualLayout>
              </c:layout>
              <c:tx>
                <c:rich>
                  <a:bodyPr/>
                  <a:lstStyle/>
                  <a:p>
                    <a:pPr>
                      <a:defRPr sz="1600" b="1">
                        <a:solidFill>
                          <a:schemeClr val="bg1"/>
                        </a:solidFill>
                        <a:latin typeface="+mn-lt"/>
                      </a:defRPr>
                    </a:pPr>
                    <a:r>
                      <a:rPr lang="ru-RU" sz="1600" b="1" dirty="0" smtClean="0">
                        <a:solidFill>
                          <a:schemeClr val="bg1"/>
                        </a:solidFill>
                        <a:latin typeface="+mn-lt"/>
                      </a:rPr>
                      <a:t>71</a:t>
                    </a:r>
                    <a:r>
                      <a:rPr lang="en-US" b="1" dirty="0" smtClean="0"/>
                      <a:t>%</a:t>
                    </a:r>
                    <a:endParaRPr lang="en-US" b="1" dirty="0"/>
                  </a:p>
                </c:rich>
              </c:tx>
              <c:spPr/>
              <c:showCatName val="1"/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+mn-lt"/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strRef>
              <c:f>Лист1!$A$2:$A$3</c:f>
              <c:strCache>
                <c:ptCount val="2"/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0"/>
  <c:chart>
    <c:title>
      <c:tx>
        <c:rich>
          <a:bodyPr/>
          <a:lstStyle/>
          <a:p>
            <a:pPr>
              <a:defRPr>
                <a:solidFill>
                  <a:schemeClr val="accent4">
                    <a:lumMod val="75000"/>
                  </a:schemeClr>
                </a:solidFill>
                <a:latin typeface="Calibri" pitchFamily="34" charset="0"/>
              </a:defRPr>
            </a:pPr>
            <a:r>
              <a:rPr lang="en-US" dirty="0" smtClean="0"/>
              <a:t>2018</a:t>
            </a:r>
            <a:r>
              <a:rPr lang="ru-RU" dirty="0" smtClean="0"/>
              <a:t> г.</a:t>
            </a:r>
            <a:endParaRPr lang="en-US" dirty="0"/>
          </a:p>
        </c:rich>
      </c:tx>
      <c:layout>
        <c:manualLayout>
          <c:xMode val="edge"/>
          <c:yMode val="edge"/>
          <c:x val="0.37022817460317481"/>
          <c:y val="4.8501555382735255E-2"/>
        </c:manualLayout>
      </c:layout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spPr>
            <a:ln>
              <a:noFill/>
            </a:ln>
            <a:effectLst/>
          </c:spPr>
          <c:dPt>
            <c:idx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2.7702686202686202E-2"/>
                  <c:y val="-0.37477785673311842"/>
                </c:manualLayout>
              </c:layout>
              <c:tx>
                <c:rich>
                  <a:bodyPr/>
                  <a:lstStyle/>
                  <a:p>
                    <a:r>
                      <a:rPr lang="ru-RU" sz="1600" b="1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z="1600"/>
                      <a:t>00</a:t>
                    </a:r>
                    <a:r>
                      <a:rPr lang="en-US" sz="1600"/>
                      <a:t>%</a:t>
                    </a:r>
                  </a:p>
                </c:rich>
              </c:tx>
              <c:showCatName val="1"/>
              <c:showPercent val="1"/>
            </c:dLbl>
            <c:dLbl>
              <c:idx val="1"/>
              <c:delete val="1"/>
            </c:dLbl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CatName val="1"/>
            <c:showPercent val="1"/>
            <c:showLeaderLines val="1"/>
          </c:dLbls>
          <c:cat>
            <c:numRef>
              <c:f>Лист1!$A$2:$A$3</c:f>
              <c:numCache>
                <c:formatCode>General</c:formatCode>
                <c:ptCount val="2"/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100</c:v>
                </c:pt>
                <c:pt idx="1">
                  <c:v>0</c:v>
                </c:pt>
              </c:numCache>
            </c:numRef>
          </c:val>
        </c:ser>
        <c:dLbls>
          <c:showCatName val="1"/>
          <c:showPercent val="1"/>
        </c:dLbls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AD93D4-B791-40E9-A323-288D9FFEB4A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C86E8D-1F18-448D-B05F-C1DFA735294E}">
      <dgm:prSet custT="1"/>
      <dgm:spPr/>
      <dgm:t>
        <a:bodyPr/>
        <a:lstStyle/>
        <a:p>
          <a:pPr algn="ctr" rtl="0"/>
          <a:r>
            <a:rPr kumimoji="1" lang="ru-RU" sz="2000" dirty="0" smtClean="0">
              <a:latin typeface="Cambria" panose="02040503050406030204" pitchFamily="18" charset="0"/>
            </a:rPr>
            <a:t>2 ноября 2017 года</a:t>
          </a:r>
          <a:endParaRPr lang="ru-RU" sz="2000" dirty="0">
            <a:latin typeface="Cambria" panose="02040503050406030204" pitchFamily="18" charset="0"/>
          </a:endParaRPr>
        </a:p>
      </dgm:t>
    </dgm:pt>
    <dgm:pt modelId="{EAC4EEC4-FDC2-46E5-899C-4E29C0CB5EFB}" type="parTrans" cxnId="{6F27960C-664D-4510-898C-D71C0C349BB0}">
      <dgm:prSet/>
      <dgm:spPr/>
      <dgm:t>
        <a:bodyPr/>
        <a:lstStyle/>
        <a:p>
          <a:pPr algn="ctr"/>
          <a:endParaRPr lang="ru-RU" sz="2000">
            <a:latin typeface="Cambria" panose="02040503050406030204" pitchFamily="18" charset="0"/>
          </a:endParaRPr>
        </a:p>
      </dgm:t>
    </dgm:pt>
    <dgm:pt modelId="{C70B55D8-8990-4A63-A950-348612E76630}" type="sibTrans" cxnId="{6F27960C-664D-4510-898C-D71C0C349BB0}">
      <dgm:prSet/>
      <dgm:spPr/>
      <dgm:t>
        <a:bodyPr/>
        <a:lstStyle/>
        <a:p>
          <a:pPr algn="ctr"/>
          <a:endParaRPr lang="ru-RU" sz="2000">
            <a:latin typeface="Cambria" panose="02040503050406030204" pitchFamily="18" charset="0"/>
          </a:endParaRPr>
        </a:p>
      </dgm:t>
    </dgm:pt>
    <dgm:pt modelId="{29434238-5BD6-4423-9A1C-4DBB77AACBF4}">
      <dgm:prSet custT="1"/>
      <dgm:spPr>
        <a:solidFill>
          <a:srgbClr val="5767B4"/>
        </a:solidFill>
      </dgm:spPr>
      <dgm:t>
        <a:bodyPr/>
        <a:lstStyle/>
        <a:p>
          <a:pPr algn="ctr" rtl="0"/>
          <a:r>
            <a:rPr kumimoji="1" lang="ru-RU" sz="2000" dirty="0" smtClean="0">
              <a:latin typeface="Cambria" panose="02040503050406030204" pitchFamily="18" charset="0"/>
            </a:rPr>
            <a:t>14 марта 2018 года</a:t>
          </a:r>
          <a:endParaRPr lang="ru-RU" sz="2000" dirty="0">
            <a:latin typeface="Cambria" panose="02040503050406030204" pitchFamily="18" charset="0"/>
          </a:endParaRPr>
        </a:p>
      </dgm:t>
    </dgm:pt>
    <dgm:pt modelId="{B9CE7B62-8C38-4FEF-9532-D0FDEC710ADC}" type="parTrans" cxnId="{57291996-E27D-4D3A-BD54-EF017E528299}">
      <dgm:prSet/>
      <dgm:spPr/>
      <dgm:t>
        <a:bodyPr/>
        <a:lstStyle/>
        <a:p>
          <a:pPr algn="ctr"/>
          <a:endParaRPr lang="ru-RU" sz="2000">
            <a:latin typeface="Cambria" panose="02040503050406030204" pitchFamily="18" charset="0"/>
          </a:endParaRPr>
        </a:p>
      </dgm:t>
    </dgm:pt>
    <dgm:pt modelId="{F2290CAE-27B9-42D0-A29E-CDAD484F1DD1}" type="sibTrans" cxnId="{57291996-E27D-4D3A-BD54-EF017E528299}">
      <dgm:prSet/>
      <dgm:spPr/>
      <dgm:t>
        <a:bodyPr/>
        <a:lstStyle/>
        <a:p>
          <a:pPr algn="ctr"/>
          <a:endParaRPr lang="ru-RU" sz="2000">
            <a:latin typeface="Cambria" panose="02040503050406030204" pitchFamily="18" charset="0"/>
          </a:endParaRPr>
        </a:p>
      </dgm:t>
    </dgm:pt>
    <dgm:pt modelId="{38AE3AC7-9212-4668-8C36-7E924B41086F}">
      <dgm:prSet custT="1"/>
      <dgm:spPr>
        <a:solidFill>
          <a:srgbClr val="0070C0"/>
        </a:solidFill>
      </dgm:spPr>
      <dgm:t>
        <a:bodyPr/>
        <a:lstStyle/>
        <a:p>
          <a:pPr algn="ctr" rtl="0"/>
          <a:r>
            <a:rPr kumimoji="1" lang="ru-RU" sz="2000" dirty="0" smtClean="0">
              <a:latin typeface="Cambria" panose="02040503050406030204" pitchFamily="18" charset="0"/>
            </a:rPr>
            <a:t>17 мая 2018 года</a:t>
          </a:r>
          <a:endParaRPr lang="ru-RU" sz="2000" dirty="0">
            <a:latin typeface="Cambria" panose="02040503050406030204" pitchFamily="18" charset="0"/>
          </a:endParaRPr>
        </a:p>
      </dgm:t>
    </dgm:pt>
    <dgm:pt modelId="{EF6B35D5-E5DD-4E42-9A72-BBB589D685A3}" type="parTrans" cxnId="{6674B8DC-1D0B-404E-9FA1-213B1C48D66B}">
      <dgm:prSet/>
      <dgm:spPr/>
      <dgm:t>
        <a:bodyPr/>
        <a:lstStyle/>
        <a:p>
          <a:pPr algn="ctr"/>
          <a:endParaRPr lang="ru-RU" sz="2000">
            <a:latin typeface="Cambria" panose="02040503050406030204" pitchFamily="18" charset="0"/>
          </a:endParaRPr>
        </a:p>
      </dgm:t>
    </dgm:pt>
    <dgm:pt modelId="{FFCE1A52-4655-497C-9A74-E9414B18491D}" type="sibTrans" cxnId="{6674B8DC-1D0B-404E-9FA1-213B1C48D66B}">
      <dgm:prSet/>
      <dgm:spPr/>
      <dgm:t>
        <a:bodyPr/>
        <a:lstStyle/>
        <a:p>
          <a:pPr algn="ctr"/>
          <a:endParaRPr lang="ru-RU" sz="2000">
            <a:latin typeface="Cambria" panose="02040503050406030204" pitchFamily="18" charset="0"/>
          </a:endParaRPr>
        </a:p>
      </dgm:t>
    </dgm:pt>
    <dgm:pt modelId="{7A469063-4647-444B-9057-AEF997D4C615}" type="pres">
      <dgm:prSet presAssocID="{1AAD93D4-B791-40E9-A323-288D9FFEB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A78EA6-8F7B-4F17-957D-6DABC02F93D7}" type="pres">
      <dgm:prSet presAssocID="{23C86E8D-1F18-448D-B05F-C1DFA735294E}" presName="parentText" presStyleLbl="node1" presStyleIdx="0" presStyleCnt="3" custLinFactNeighborX="0" custLinFactNeighborY="-184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BC057-9707-4A46-93D8-D6C43914262B}" type="pres">
      <dgm:prSet presAssocID="{C70B55D8-8990-4A63-A950-348612E76630}" presName="spacer" presStyleCnt="0"/>
      <dgm:spPr/>
    </dgm:pt>
    <dgm:pt modelId="{303AF125-E283-4D11-B491-D9AB1DDBD609}" type="pres">
      <dgm:prSet presAssocID="{29434238-5BD6-4423-9A1C-4DBB77AACBF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9375B9-C98C-4A84-BA63-7717167A2929}" type="pres">
      <dgm:prSet presAssocID="{F2290CAE-27B9-42D0-A29E-CDAD484F1DD1}" presName="spacer" presStyleCnt="0"/>
      <dgm:spPr/>
    </dgm:pt>
    <dgm:pt modelId="{1DE7EBAC-1A63-490C-B0E2-DB33906668CC}" type="pres">
      <dgm:prSet presAssocID="{38AE3AC7-9212-4668-8C36-7E924B41086F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80D109-B730-4EDC-B6C8-6C09530AB23F}" type="presOf" srcId="{1AAD93D4-B791-40E9-A323-288D9FFEB4AF}" destId="{7A469063-4647-444B-9057-AEF997D4C615}" srcOrd="0" destOrd="0" presId="urn:microsoft.com/office/officeart/2005/8/layout/vList2"/>
    <dgm:cxn modelId="{36D50CCC-EE08-4B36-9749-5A55EEDAEC7A}" type="presOf" srcId="{38AE3AC7-9212-4668-8C36-7E924B41086F}" destId="{1DE7EBAC-1A63-490C-B0E2-DB33906668CC}" srcOrd="0" destOrd="0" presId="urn:microsoft.com/office/officeart/2005/8/layout/vList2"/>
    <dgm:cxn modelId="{901416F3-D079-4A37-AB31-FEFE429AD45E}" type="presOf" srcId="{29434238-5BD6-4423-9A1C-4DBB77AACBF4}" destId="{303AF125-E283-4D11-B491-D9AB1DDBD609}" srcOrd="0" destOrd="0" presId="urn:microsoft.com/office/officeart/2005/8/layout/vList2"/>
    <dgm:cxn modelId="{6F27960C-664D-4510-898C-D71C0C349BB0}" srcId="{1AAD93D4-B791-40E9-A323-288D9FFEB4AF}" destId="{23C86E8D-1F18-448D-B05F-C1DFA735294E}" srcOrd="0" destOrd="0" parTransId="{EAC4EEC4-FDC2-46E5-899C-4E29C0CB5EFB}" sibTransId="{C70B55D8-8990-4A63-A950-348612E76630}"/>
    <dgm:cxn modelId="{6674B8DC-1D0B-404E-9FA1-213B1C48D66B}" srcId="{1AAD93D4-B791-40E9-A323-288D9FFEB4AF}" destId="{38AE3AC7-9212-4668-8C36-7E924B41086F}" srcOrd="2" destOrd="0" parTransId="{EF6B35D5-E5DD-4E42-9A72-BBB589D685A3}" sibTransId="{FFCE1A52-4655-497C-9A74-E9414B18491D}"/>
    <dgm:cxn modelId="{BF1B6F94-D222-4F54-BFF3-39C9C65AA79C}" type="presOf" srcId="{23C86E8D-1F18-448D-B05F-C1DFA735294E}" destId="{2BA78EA6-8F7B-4F17-957D-6DABC02F93D7}" srcOrd="0" destOrd="0" presId="urn:microsoft.com/office/officeart/2005/8/layout/vList2"/>
    <dgm:cxn modelId="{57291996-E27D-4D3A-BD54-EF017E528299}" srcId="{1AAD93D4-B791-40E9-A323-288D9FFEB4AF}" destId="{29434238-5BD6-4423-9A1C-4DBB77AACBF4}" srcOrd="1" destOrd="0" parTransId="{B9CE7B62-8C38-4FEF-9532-D0FDEC710ADC}" sibTransId="{F2290CAE-27B9-42D0-A29E-CDAD484F1DD1}"/>
    <dgm:cxn modelId="{079E5C56-F5B8-48E4-B4C2-FCD389BF14EB}" type="presParOf" srcId="{7A469063-4647-444B-9057-AEF997D4C615}" destId="{2BA78EA6-8F7B-4F17-957D-6DABC02F93D7}" srcOrd="0" destOrd="0" presId="urn:microsoft.com/office/officeart/2005/8/layout/vList2"/>
    <dgm:cxn modelId="{FB762000-4AE3-4259-986F-92DD0EC2FBD2}" type="presParOf" srcId="{7A469063-4647-444B-9057-AEF997D4C615}" destId="{9A0BC057-9707-4A46-93D8-D6C43914262B}" srcOrd="1" destOrd="0" presId="urn:microsoft.com/office/officeart/2005/8/layout/vList2"/>
    <dgm:cxn modelId="{8C7917FB-08EA-4810-9EA9-6EFFD565EF95}" type="presParOf" srcId="{7A469063-4647-444B-9057-AEF997D4C615}" destId="{303AF125-E283-4D11-B491-D9AB1DDBD609}" srcOrd="2" destOrd="0" presId="urn:microsoft.com/office/officeart/2005/8/layout/vList2"/>
    <dgm:cxn modelId="{CD105FC7-C090-46A5-9CA9-6B9E9D2D1D42}" type="presParOf" srcId="{7A469063-4647-444B-9057-AEF997D4C615}" destId="{AB9375B9-C98C-4A84-BA63-7717167A2929}" srcOrd="3" destOrd="0" presId="urn:microsoft.com/office/officeart/2005/8/layout/vList2"/>
    <dgm:cxn modelId="{B818F98F-6D7C-4657-A0DB-9CC01A884109}" type="presParOf" srcId="{7A469063-4647-444B-9057-AEF997D4C615}" destId="{1DE7EBAC-1A63-490C-B0E2-DB33906668CC}" srcOrd="4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AD93D4-B791-40E9-A323-288D9FFEB4A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C86E8D-1F18-448D-B05F-C1DFA735294E}">
      <dgm:prSet custT="1"/>
      <dgm:spPr/>
      <dgm:t>
        <a:bodyPr/>
        <a:lstStyle/>
        <a:p>
          <a:pPr algn="ctr" rtl="0"/>
          <a:r>
            <a:rPr kumimoji="1" lang="ru-RU" sz="2000" dirty="0" smtClean="0">
              <a:latin typeface="Cambria" panose="02040503050406030204" pitchFamily="18" charset="0"/>
            </a:rPr>
            <a:t>16.04.2018-11.05.2018</a:t>
          </a:r>
          <a:endParaRPr lang="ru-RU" sz="2000" dirty="0">
            <a:latin typeface="Cambria" panose="02040503050406030204" pitchFamily="18" charset="0"/>
          </a:endParaRPr>
        </a:p>
      </dgm:t>
    </dgm:pt>
    <dgm:pt modelId="{EAC4EEC4-FDC2-46E5-899C-4E29C0CB5EFB}" type="parTrans" cxnId="{6F27960C-664D-4510-898C-D71C0C349BB0}">
      <dgm:prSet/>
      <dgm:spPr/>
      <dgm:t>
        <a:bodyPr/>
        <a:lstStyle/>
        <a:p>
          <a:pPr algn="ctr"/>
          <a:endParaRPr lang="ru-RU" sz="2000">
            <a:latin typeface="Cambria" panose="02040503050406030204" pitchFamily="18" charset="0"/>
          </a:endParaRPr>
        </a:p>
      </dgm:t>
    </dgm:pt>
    <dgm:pt modelId="{C70B55D8-8990-4A63-A950-348612E76630}" type="sibTrans" cxnId="{6F27960C-664D-4510-898C-D71C0C349BB0}">
      <dgm:prSet/>
      <dgm:spPr/>
      <dgm:t>
        <a:bodyPr/>
        <a:lstStyle/>
        <a:p>
          <a:pPr algn="ctr"/>
          <a:endParaRPr lang="ru-RU" sz="2000">
            <a:latin typeface="Cambria" panose="02040503050406030204" pitchFamily="18" charset="0"/>
          </a:endParaRPr>
        </a:p>
      </dgm:t>
    </dgm:pt>
    <dgm:pt modelId="{7A469063-4647-444B-9057-AEF997D4C615}" type="pres">
      <dgm:prSet presAssocID="{1AAD93D4-B791-40E9-A323-288D9FFEB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A78EA6-8F7B-4F17-957D-6DABC02F93D7}" type="pres">
      <dgm:prSet presAssocID="{23C86E8D-1F18-448D-B05F-C1DFA735294E}" presName="parentText" presStyleLbl="node1" presStyleIdx="0" presStyleCnt="1" custLinFactNeighborX="-2277" custLinFactNeighborY="-1805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F27960C-664D-4510-898C-D71C0C349BB0}" srcId="{1AAD93D4-B791-40E9-A323-288D9FFEB4AF}" destId="{23C86E8D-1F18-448D-B05F-C1DFA735294E}" srcOrd="0" destOrd="0" parTransId="{EAC4EEC4-FDC2-46E5-899C-4E29C0CB5EFB}" sibTransId="{C70B55D8-8990-4A63-A950-348612E76630}"/>
    <dgm:cxn modelId="{85D01D0A-5F05-4CD0-A56F-0599C87121C7}" type="presOf" srcId="{1AAD93D4-B791-40E9-A323-288D9FFEB4AF}" destId="{7A469063-4647-444B-9057-AEF997D4C615}" srcOrd="0" destOrd="0" presId="urn:microsoft.com/office/officeart/2005/8/layout/vList2"/>
    <dgm:cxn modelId="{2293B87A-D606-4447-B9D2-6032117E08B6}" type="presOf" srcId="{23C86E8D-1F18-448D-B05F-C1DFA735294E}" destId="{2BA78EA6-8F7B-4F17-957D-6DABC02F93D7}" srcOrd="0" destOrd="0" presId="urn:microsoft.com/office/officeart/2005/8/layout/vList2"/>
    <dgm:cxn modelId="{EB97DC6E-32B6-4DA2-BC32-30A70790543D}" type="presParOf" srcId="{7A469063-4647-444B-9057-AEF997D4C615}" destId="{2BA78EA6-8F7B-4F17-957D-6DABC02F93D7}" srcOrd="0" destOrd="0" presId="urn:microsoft.com/office/officeart/2005/8/layout/vList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AAD93D4-B791-40E9-A323-288D9FFEB4AF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3C86E8D-1F18-448D-B05F-C1DFA735294E}">
      <dgm:prSet custT="1"/>
      <dgm:spPr/>
      <dgm:t>
        <a:bodyPr/>
        <a:lstStyle/>
        <a:p>
          <a:pPr algn="ctr" rtl="0"/>
          <a:r>
            <a:rPr kumimoji="1" lang="ru-RU" sz="2000" b="1" dirty="0" smtClean="0">
              <a:latin typeface="Cambria" panose="02040503050406030204" pitchFamily="18" charset="0"/>
            </a:rPr>
            <a:t>05 марта – 14 марта 2018 года </a:t>
          </a:r>
          <a:endParaRPr kumimoji="1" lang="ru-RU" sz="2000" b="1" dirty="0">
            <a:latin typeface="Cambria" panose="02040503050406030204" pitchFamily="18" charset="0"/>
          </a:endParaRPr>
        </a:p>
      </dgm:t>
    </dgm:pt>
    <dgm:pt modelId="{EAC4EEC4-FDC2-46E5-899C-4E29C0CB5EFB}" type="parTrans" cxnId="{6F27960C-664D-4510-898C-D71C0C349BB0}">
      <dgm:prSet/>
      <dgm:spPr/>
      <dgm:t>
        <a:bodyPr/>
        <a:lstStyle/>
        <a:p>
          <a:pPr algn="ctr"/>
          <a:endParaRPr lang="ru-RU" sz="2000" b="1">
            <a:latin typeface="Cambria" panose="02040503050406030204" pitchFamily="18" charset="0"/>
          </a:endParaRPr>
        </a:p>
      </dgm:t>
    </dgm:pt>
    <dgm:pt modelId="{C70B55D8-8990-4A63-A950-348612E76630}" type="sibTrans" cxnId="{6F27960C-664D-4510-898C-D71C0C349BB0}">
      <dgm:prSet/>
      <dgm:spPr/>
      <dgm:t>
        <a:bodyPr/>
        <a:lstStyle/>
        <a:p>
          <a:pPr algn="ctr"/>
          <a:endParaRPr lang="ru-RU" sz="2000" b="1">
            <a:latin typeface="Cambria" panose="02040503050406030204" pitchFamily="18" charset="0"/>
          </a:endParaRPr>
        </a:p>
      </dgm:t>
    </dgm:pt>
    <dgm:pt modelId="{29434238-5BD6-4423-9A1C-4DBB77AACBF4}">
      <dgm:prSet custT="1"/>
      <dgm:spPr>
        <a:solidFill>
          <a:srgbClr val="5767B4"/>
        </a:solidFill>
      </dgm:spPr>
      <dgm:t>
        <a:bodyPr/>
        <a:lstStyle/>
        <a:p>
          <a:pPr algn="ctr" rtl="0"/>
          <a:r>
            <a:rPr kumimoji="1" lang="ru-RU" sz="2000" b="1" dirty="0" smtClean="0">
              <a:latin typeface="Cambria" panose="02040503050406030204" pitchFamily="18" charset="0"/>
            </a:rPr>
            <a:t>14 мая – 18 мая 2018 года</a:t>
          </a:r>
          <a:endParaRPr kumimoji="1" lang="ru-RU" sz="2000" b="1" dirty="0">
            <a:latin typeface="Cambria" panose="02040503050406030204" pitchFamily="18" charset="0"/>
          </a:endParaRPr>
        </a:p>
      </dgm:t>
    </dgm:pt>
    <dgm:pt modelId="{B9CE7B62-8C38-4FEF-9532-D0FDEC710ADC}" type="parTrans" cxnId="{57291996-E27D-4D3A-BD54-EF017E528299}">
      <dgm:prSet/>
      <dgm:spPr/>
      <dgm:t>
        <a:bodyPr/>
        <a:lstStyle/>
        <a:p>
          <a:pPr algn="ctr"/>
          <a:endParaRPr lang="ru-RU" sz="2000" b="1">
            <a:latin typeface="Cambria" panose="02040503050406030204" pitchFamily="18" charset="0"/>
          </a:endParaRPr>
        </a:p>
      </dgm:t>
    </dgm:pt>
    <dgm:pt modelId="{F2290CAE-27B9-42D0-A29E-CDAD484F1DD1}" type="sibTrans" cxnId="{57291996-E27D-4D3A-BD54-EF017E528299}">
      <dgm:prSet/>
      <dgm:spPr/>
      <dgm:t>
        <a:bodyPr/>
        <a:lstStyle/>
        <a:p>
          <a:pPr algn="ctr"/>
          <a:endParaRPr lang="ru-RU" sz="2000" b="1">
            <a:latin typeface="Cambria" panose="02040503050406030204" pitchFamily="18" charset="0"/>
          </a:endParaRPr>
        </a:p>
      </dgm:t>
    </dgm:pt>
    <dgm:pt modelId="{7A469063-4647-444B-9057-AEF997D4C615}" type="pres">
      <dgm:prSet presAssocID="{1AAD93D4-B791-40E9-A323-288D9FFEB4A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A78EA6-8F7B-4F17-957D-6DABC02F93D7}" type="pres">
      <dgm:prSet presAssocID="{23C86E8D-1F18-448D-B05F-C1DFA735294E}" presName="parentText" presStyleLbl="node1" presStyleIdx="0" presStyleCnt="2" custScaleY="5998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0BC057-9707-4A46-93D8-D6C43914262B}" type="pres">
      <dgm:prSet presAssocID="{C70B55D8-8990-4A63-A950-348612E76630}" presName="spacer" presStyleCnt="0"/>
      <dgm:spPr/>
    </dgm:pt>
    <dgm:pt modelId="{303AF125-E283-4D11-B491-D9AB1DDBD609}" type="pres">
      <dgm:prSet presAssocID="{29434238-5BD6-4423-9A1C-4DBB77AACBF4}" presName="parentText" presStyleLbl="node1" presStyleIdx="1" presStyleCnt="2" custScaleY="57808" custLinFactNeighborY="-6190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DF2E2B-068A-4ED9-B2C5-D501914AA39D}" type="presOf" srcId="{29434238-5BD6-4423-9A1C-4DBB77AACBF4}" destId="{303AF125-E283-4D11-B491-D9AB1DDBD609}" srcOrd="0" destOrd="0" presId="urn:microsoft.com/office/officeart/2005/8/layout/vList2"/>
    <dgm:cxn modelId="{6F27960C-664D-4510-898C-D71C0C349BB0}" srcId="{1AAD93D4-B791-40E9-A323-288D9FFEB4AF}" destId="{23C86E8D-1F18-448D-B05F-C1DFA735294E}" srcOrd="0" destOrd="0" parTransId="{EAC4EEC4-FDC2-46E5-899C-4E29C0CB5EFB}" sibTransId="{C70B55D8-8990-4A63-A950-348612E76630}"/>
    <dgm:cxn modelId="{B575CE7B-A3FD-4249-B4EF-19CA7E23D3CE}" type="presOf" srcId="{23C86E8D-1F18-448D-B05F-C1DFA735294E}" destId="{2BA78EA6-8F7B-4F17-957D-6DABC02F93D7}" srcOrd="0" destOrd="0" presId="urn:microsoft.com/office/officeart/2005/8/layout/vList2"/>
    <dgm:cxn modelId="{1A759E2C-4340-4BD8-B40C-92E45B0ADF12}" type="presOf" srcId="{1AAD93D4-B791-40E9-A323-288D9FFEB4AF}" destId="{7A469063-4647-444B-9057-AEF997D4C615}" srcOrd="0" destOrd="0" presId="urn:microsoft.com/office/officeart/2005/8/layout/vList2"/>
    <dgm:cxn modelId="{57291996-E27D-4D3A-BD54-EF017E528299}" srcId="{1AAD93D4-B791-40E9-A323-288D9FFEB4AF}" destId="{29434238-5BD6-4423-9A1C-4DBB77AACBF4}" srcOrd="1" destOrd="0" parTransId="{B9CE7B62-8C38-4FEF-9532-D0FDEC710ADC}" sibTransId="{F2290CAE-27B9-42D0-A29E-CDAD484F1DD1}"/>
    <dgm:cxn modelId="{367250F3-A31C-4458-BDE8-02DB9D148E3B}" type="presParOf" srcId="{7A469063-4647-444B-9057-AEF997D4C615}" destId="{2BA78EA6-8F7B-4F17-957D-6DABC02F93D7}" srcOrd="0" destOrd="0" presId="urn:microsoft.com/office/officeart/2005/8/layout/vList2"/>
    <dgm:cxn modelId="{7100144A-09CB-45E1-BD8E-A8F95AD42646}" type="presParOf" srcId="{7A469063-4647-444B-9057-AEF997D4C615}" destId="{9A0BC057-9707-4A46-93D8-D6C43914262B}" srcOrd="1" destOrd="0" presId="urn:microsoft.com/office/officeart/2005/8/layout/vList2"/>
    <dgm:cxn modelId="{F2FE22DD-F616-4DAF-9C68-44084E60EE3C}" type="presParOf" srcId="{7A469063-4647-444B-9057-AEF997D4C615}" destId="{303AF125-E283-4D11-B491-D9AB1DDBD609}" srcOrd="2" destOrd="0" presId="urn:microsoft.com/office/officeart/2005/8/layout/vList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BEA2BE2-A496-4990-B45E-1D425476DA3B}" type="doc">
      <dgm:prSet loTypeId="urn:microsoft.com/office/officeart/2005/8/layout/vList2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414FF96E-30B3-45C1-BFA2-100D7B01A2F6}">
      <dgm:prSet custT="1"/>
      <dgm:spPr/>
      <dgm:t>
        <a:bodyPr/>
        <a:lstStyle/>
        <a:p>
          <a:pPr algn="ctr" rtl="0"/>
          <a:r>
            <a:rPr lang="ru-RU" sz="2000" b="1" dirty="0" smtClean="0">
              <a:latin typeface="Cambria" panose="02040503050406030204" pitchFamily="18" charset="0"/>
            </a:rPr>
            <a:t>15 декабря 2017 года </a:t>
          </a:r>
          <a:r>
            <a:rPr lang="ru-RU" sz="2000" b="0" dirty="0" smtClean="0">
              <a:latin typeface="Cambria" panose="02040503050406030204" pitchFamily="18" charset="0"/>
            </a:rPr>
            <a:t>(до 10 </a:t>
          </a:r>
          <a:r>
            <a:rPr lang="ru-RU" sz="2000" b="0" dirty="0" smtClean="0">
              <a:latin typeface="Cambria" panose="02040503050406030204" pitchFamily="18" charset="0"/>
            </a:rPr>
            <a:t>регионов)</a:t>
          </a:r>
          <a:endParaRPr lang="ru-RU" sz="2000" b="0" dirty="0">
            <a:latin typeface="Cambria" panose="02040503050406030204" pitchFamily="18" charset="0"/>
          </a:endParaRPr>
        </a:p>
      </dgm:t>
    </dgm:pt>
    <dgm:pt modelId="{8BDAD2AB-866A-4EEC-9EFD-EBFB354BF5ED}" type="parTrans" cxnId="{9FCC8097-E1AF-47C5-BF60-D6E9D8886426}">
      <dgm:prSet/>
      <dgm:spPr/>
      <dgm:t>
        <a:bodyPr/>
        <a:lstStyle/>
        <a:p>
          <a:pPr algn="ctr"/>
          <a:endParaRPr lang="ru-RU" sz="2000" b="1">
            <a:latin typeface="Cambria" panose="02040503050406030204" pitchFamily="18" charset="0"/>
          </a:endParaRPr>
        </a:p>
      </dgm:t>
    </dgm:pt>
    <dgm:pt modelId="{511B3E2C-A447-47D1-8E7B-6D2B307B1463}" type="sibTrans" cxnId="{9FCC8097-E1AF-47C5-BF60-D6E9D8886426}">
      <dgm:prSet/>
      <dgm:spPr/>
      <dgm:t>
        <a:bodyPr/>
        <a:lstStyle/>
        <a:p>
          <a:pPr algn="ctr"/>
          <a:endParaRPr lang="ru-RU" sz="2000" b="1">
            <a:latin typeface="Cambria" panose="02040503050406030204" pitchFamily="18" charset="0"/>
          </a:endParaRPr>
        </a:p>
      </dgm:t>
    </dgm:pt>
    <dgm:pt modelId="{7858F21A-2919-4A14-8954-8310AF3CEEF6}">
      <dgm:prSet custT="1"/>
      <dgm:spPr>
        <a:solidFill>
          <a:srgbClr val="5767B4"/>
        </a:solidFill>
      </dgm:spPr>
      <dgm:t>
        <a:bodyPr/>
        <a:lstStyle/>
        <a:p>
          <a:pPr algn="ctr" rtl="0"/>
          <a:r>
            <a:rPr lang="ru-RU" sz="2000" b="1" dirty="0" smtClean="0">
              <a:latin typeface="Cambria" panose="02040503050406030204" pitchFamily="18" charset="0"/>
            </a:rPr>
            <a:t>15 марта 2018 года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58623E3C-CF8E-4C7B-8009-AD5435F43C44}" type="parTrans" cxnId="{F8A37091-98DF-403A-A486-685BBEB9CCE5}">
      <dgm:prSet/>
      <dgm:spPr/>
      <dgm:t>
        <a:bodyPr/>
        <a:lstStyle/>
        <a:p>
          <a:pPr algn="ctr"/>
          <a:endParaRPr lang="ru-RU" sz="2000" b="1">
            <a:latin typeface="Cambria" panose="02040503050406030204" pitchFamily="18" charset="0"/>
          </a:endParaRPr>
        </a:p>
      </dgm:t>
    </dgm:pt>
    <dgm:pt modelId="{7BD1678C-9480-478C-9E6D-C96E04A5AE98}" type="sibTrans" cxnId="{F8A37091-98DF-403A-A486-685BBEB9CCE5}">
      <dgm:prSet/>
      <dgm:spPr/>
      <dgm:t>
        <a:bodyPr/>
        <a:lstStyle/>
        <a:p>
          <a:pPr algn="ctr"/>
          <a:endParaRPr lang="ru-RU" sz="2000" b="1">
            <a:latin typeface="Cambria" panose="02040503050406030204" pitchFamily="18" charset="0"/>
          </a:endParaRPr>
        </a:p>
      </dgm:t>
    </dgm:pt>
    <dgm:pt modelId="{A87C54BA-1F5B-4293-8C5D-2754487164E8}">
      <dgm:prSet custT="1"/>
      <dgm:spPr>
        <a:solidFill>
          <a:srgbClr val="5767B4"/>
        </a:solidFill>
      </dgm:spPr>
      <dgm:t>
        <a:bodyPr/>
        <a:lstStyle/>
        <a:p>
          <a:pPr algn="ctr" rtl="0"/>
          <a:r>
            <a:rPr lang="ru-RU" sz="2000" b="1" dirty="0" smtClean="0">
              <a:latin typeface="Cambria" panose="02040503050406030204" pitchFamily="18" charset="0"/>
            </a:rPr>
            <a:t>1</a:t>
          </a:r>
          <a:r>
            <a:rPr lang="en-US" sz="2000" b="1" dirty="0" smtClean="0">
              <a:latin typeface="Cambria" panose="02040503050406030204" pitchFamily="18" charset="0"/>
            </a:rPr>
            <a:t>8</a:t>
          </a:r>
          <a:r>
            <a:rPr lang="ru-RU" sz="2000" b="1" dirty="0" smtClean="0">
              <a:latin typeface="Cambria" panose="02040503050406030204" pitchFamily="18" charset="0"/>
            </a:rPr>
            <a:t> мая 2018 года</a:t>
          </a:r>
          <a:endParaRPr lang="ru-RU" sz="2000" b="1" dirty="0">
            <a:latin typeface="Cambria" panose="02040503050406030204" pitchFamily="18" charset="0"/>
          </a:endParaRPr>
        </a:p>
      </dgm:t>
    </dgm:pt>
    <dgm:pt modelId="{E5618C7F-FFE1-45A2-A983-BB54899CD538}" type="parTrans" cxnId="{E6787C89-E5CD-42E3-9C10-88F1269E87BF}">
      <dgm:prSet/>
      <dgm:spPr/>
      <dgm:t>
        <a:bodyPr/>
        <a:lstStyle/>
        <a:p>
          <a:endParaRPr lang="ru-RU"/>
        </a:p>
      </dgm:t>
    </dgm:pt>
    <dgm:pt modelId="{9D79F710-FCEE-41B5-8257-9D7980323DFF}" type="sibTrans" cxnId="{E6787C89-E5CD-42E3-9C10-88F1269E87BF}">
      <dgm:prSet/>
      <dgm:spPr/>
      <dgm:t>
        <a:bodyPr/>
        <a:lstStyle/>
        <a:p>
          <a:endParaRPr lang="ru-RU"/>
        </a:p>
      </dgm:t>
    </dgm:pt>
    <dgm:pt modelId="{99679655-1C37-4485-83C8-AC9001D08B20}" type="pres">
      <dgm:prSet presAssocID="{8BEA2BE2-A496-4990-B45E-1D425476DA3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77C91F0-40AE-4DCA-ABDB-5A11FA047FD5}" type="pres">
      <dgm:prSet presAssocID="{414FF96E-30B3-45C1-BFA2-100D7B01A2F6}" presName="parentText" presStyleLbl="node1" presStyleIdx="0" presStyleCnt="3" custLinFactY="-757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F0382B-08C4-4800-8424-37E89D9567B5}" type="pres">
      <dgm:prSet presAssocID="{511B3E2C-A447-47D1-8E7B-6D2B307B1463}" presName="spacer" presStyleCnt="0"/>
      <dgm:spPr/>
    </dgm:pt>
    <dgm:pt modelId="{8E946ED0-3C4A-43AB-9E2F-2C82CEB75343}" type="pres">
      <dgm:prSet presAssocID="{7858F21A-2919-4A14-8954-8310AF3CEEF6}" presName="parentText" presStyleLbl="node1" presStyleIdx="1" presStyleCnt="3" custLinFactY="-702" custLinFactNeighborX="1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E18DE-E199-4B3D-8F14-A1FB947771A3}" type="pres">
      <dgm:prSet presAssocID="{7BD1678C-9480-478C-9E6D-C96E04A5AE98}" presName="spacer" presStyleCnt="0"/>
      <dgm:spPr/>
    </dgm:pt>
    <dgm:pt modelId="{F4E8DDA6-01EC-4588-ADEF-1B11C0FFD0E1}" type="pres">
      <dgm:prSet presAssocID="{A87C54BA-1F5B-4293-8C5D-2754487164E8}" presName="parentText" presStyleLbl="node1" presStyleIdx="2" presStyleCnt="3" custLinFactY="-849" custLinFactNeighborX="10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787C89-E5CD-42E3-9C10-88F1269E87BF}" srcId="{8BEA2BE2-A496-4990-B45E-1D425476DA3B}" destId="{A87C54BA-1F5B-4293-8C5D-2754487164E8}" srcOrd="2" destOrd="0" parTransId="{E5618C7F-FFE1-45A2-A983-BB54899CD538}" sibTransId="{9D79F710-FCEE-41B5-8257-9D7980323DFF}"/>
    <dgm:cxn modelId="{62DA2534-77BD-41FD-8693-36E9E6A700DA}" type="presOf" srcId="{7858F21A-2919-4A14-8954-8310AF3CEEF6}" destId="{8E946ED0-3C4A-43AB-9E2F-2C82CEB75343}" srcOrd="0" destOrd="0" presId="urn:microsoft.com/office/officeart/2005/8/layout/vList2"/>
    <dgm:cxn modelId="{87F83F86-B020-47C1-BC74-CDA58C6588E0}" type="presOf" srcId="{414FF96E-30B3-45C1-BFA2-100D7B01A2F6}" destId="{377C91F0-40AE-4DCA-ABDB-5A11FA047FD5}" srcOrd="0" destOrd="0" presId="urn:microsoft.com/office/officeart/2005/8/layout/vList2"/>
    <dgm:cxn modelId="{E93F4F47-095C-469A-A33C-B7E57F3A1FF6}" type="presOf" srcId="{A87C54BA-1F5B-4293-8C5D-2754487164E8}" destId="{F4E8DDA6-01EC-4588-ADEF-1B11C0FFD0E1}" srcOrd="0" destOrd="0" presId="urn:microsoft.com/office/officeart/2005/8/layout/vList2"/>
    <dgm:cxn modelId="{9FCC8097-E1AF-47C5-BF60-D6E9D8886426}" srcId="{8BEA2BE2-A496-4990-B45E-1D425476DA3B}" destId="{414FF96E-30B3-45C1-BFA2-100D7B01A2F6}" srcOrd="0" destOrd="0" parTransId="{8BDAD2AB-866A-4EEC-9EFD-EBFB354BF5ED}" sibTransId="{511B3E2C-A447-47D1-8E7B-6D2B307B1463}"/>
    <dgm:cxn modelId="{F8A37091-98DF-403A-A486-685BBEB9CCE5}" srcId="{8BEA2BE2-A496-4990-B45E-1D425476DA3B}" destId="{7858F21A-2919-4A14-8954-8310AF3CEEF6}" srcOrd="1" destOrd="0" parTransId="{58623E3C-CF8E-4C7B-8009-AD5435F43C44}" sibTransId="{7BD1678C-9480-478C-9E6D-C96E04A5AE98}"/>
    <dgm:cxn modelId="{A18A774F-8C71-4FBE-BBE8-AD7B4B5CAC28}" type="presOf" srcId="{8BEA2BE2-A496-4990-B45E-1D425476DA3B}" destId="{99679655-1C37-4485-83C8-AC9001D08B20}" srcOrd="0" destOrd="0" presId="urn:microsoft.com/office/officeart/2005/8/layout/vList2"/>
    <dgm:cxn modelId="{861AA0AA-9CB3-499D-BE53-6BC1304D469A}" type="presParOf" srcId="{99679655-1C37-4485-83C8-AC9001D08B20}" destId="{377C91F0-40AE-4DCA-ABDB-5A11FA047FD5}" srcOrd="0" destOrd="0" presId="urn:microsoft.com/office/officeart/2005/8/layout/vList2"/>
    <dgm:cxn modelId="{938E9B35-ED43-427C-9505-0C33B293F84B}" type="presParOf" srcId="{99679655-1C37-4485-83C8-AC9001D08B20}" destId="{2FF0382B-08C4-4800-8424-37E89D9567B5}" srcOrd="1" destOrd="0" presId="urn:microsoft.com/office/officeart/2005/8/layout/vList2"/>
    <dgm:cxn modelId="{78FBEA18-DE89-4C55-8918-16ABF5CFC119}" type="presParOf" srcId="{99679655-1C37-4485-83C8-AC9001D08B20}" destId="{8E946ED0-3C4A-43AB-9E2F-2C82CEB75343}" srcOrd="2" destOrd="0" presId="urn:microsoft.com/office/officeart/2005/8/layout/vList2"/>
    <dgm:cxn modelId="{7E7E7A18-A989-4911-B9BA-1A23E0982637}" type="presParOf" srcId="{99679655-1C37-4485-83C8-AC9001D08B20}" destId="{590E18DE-E199-4B3D-8F14-A1FB947771A3}" srcOrd="3" destOrd="0" presId="urn:microsoft.com/office/officeart/2005/8/layout/vList2"/>
    <dgm:cxn modelId="{332C5493-57C0-49C3-85A4-3BEC8ADBDA52}" type="presParOf" srcId="{99679655-1C37-4485-83C8-AC9001D08B20}" destId="{F4E8DDA6-01EC-4588-ADEF-1B11C0FFD0E1}" srcOrd="4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4B30AF-5F75-4B1F-834F-28BB59A3694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242CC83-66F2-4A39-8FC5-F4CBFDFFDA58}">
      <dgm:prSet custT="1"/>
      <dgm:spPr/>
      <dgm:t>
        <a:bodyPr/>
        <a:lstStyle/>
        <a:p>
          <a:pPr algn="ctr" rtl="0"/>
          <a:r>
            <a:rPr kumimoji="1" lang="ru-RU" sz="2400" b="1" dirty="0" smtClean="0">
              <a:latin typeface="Cambria" panose="02040503050406030204" pitchFamily="18" charset="0"/>
            </a:rPr>
            <a:t>1 декабря 2017 года </a:t>
          </a:r>
          <a:r>
            <a:rPr kumimoji="1" lang="ru-RU" sz="2400" dirty="0" smtClean="0">
              <a:latin typeface="Cambria" panose="02040503050406030204" pitchFamily="18" charset="0"/>
            </a:rPr>
            <a:t>– </a:t>
          </a:r>
          <a:r>
            <a:rPr lang="ru-RU" sz="2000" dirty="0" smtClean="0">
              <a:latin typeface="Cambria" panose="02040503050406030204" pitchFamily="18" charset="0"/>
            </a:rPr>
            <a:t>запуск </a:t>
          </a:r>
          <a:r>
            <a:rPr lang="ru-RU" sz="2000" dirty="0" smtClean="0">
              <a:latin typeface="Cambria" panose="02040503050406030204" pitchFamily="18" charset="0"/>
            </a:rPr>
            <a:t>портала для дистанционного обучения</a:t>
          </a:r>
          <a:endParaRPr lang="ru-RU" sz="2000" dirty="0">
            <a:latin typeface="Cambria" panose="02040503050406030204" pitchFamily="18" charset="0"/>
          </a:endParaRPr>
        </a:p>
      </dgm:t>
    </dgm:pt>
    <dgm:pt modelId="{30038B80-286B-4C3B-B3C0-A5987118E7D9}" type="parTrans" cxnId="{FD366320-98C4-4E0B-A734-D66410A27AB0}">
      <dgm:prSet/>
      <dgm:spPr/>
      <dgm:t>
        <a:bodyPr/>
        <a:lstStyle/>
        <a:p>
          <a:endParaRPr lang="ru-RU"/>
        </a:p>
      </dgm:t>
    </dgm:pt>
    <dgm:pt modelId="{6E5FF387-96A5-441E-AC42-79FBD419573D}" type="sibTrans" cxnId="{FD366320-98C4-4E0B-A734-D66410A27AB0}">
      <dgm:prSet/>
      <dgm:spPr/>
      <dgm:t>
        <a:bodyPr/>
        <a:lstStyle/>
        <a:p>
          <a:endParaRPr lang="ru-RU"/>
        </a:p>
      </dgm:t>
    </dgm:pt>
    <dgm:pt modelId="{789C5F8D-5D64-48BA-AC74-411A046F9961}">
      <dgm:prSet/>
      <dgm:spPr/>
      <dgm:t>
        <a:bodyPr/>
        <a:lstStyle/>
        <a:p>
          <a:pPr rtl="0"/>
          <a:r>
            <a:rPr lang="ru-RU" dirty="0" smtClean="0">
              <a:solidFill>
                <a:srgbClr val="000099"/>
              </a:solidFill>
              <a:latin typeface="Cambria" panose="02040503050406030204" pitchFamily="18" charset="0"/>
            </a:rPr>
            <a:t>руководители ППЭ</a:t>
          </a:r>
          <a:endParaRPr lang="ru-RU" dirty="0">
            <a:solidFill>
              <a:srgbClr val="000099"/>
            </a:solidFill>
            <a:latin typeface="Cambria" panose="02040503050406030204" pitchFamily="18" charset="0"/>
          </a:endParaRPr>
        </a:p>
      </dgm:t>
    </dgm:pt>
    <dgm:pt modelId="{FCF3777A-A73B-40D9-B5D1-F7AC47156628}" type="parTrans" cxnId="{AF0AF176-78F3-4EC2-BB4B-68BCB339E941}">
      <dgm:prSet/>
      <dgm:spPr/>
      <dgm:t>
        <a:bodyPr/>
        <a:lstStyle/>
        <a:p>
          <a:endParaRPr lang="ru-RU"/>
        </a:p>
      </dgm:t>
    </dgm:pt>
    <dgm:pt modelId="{A265BEE5-4DE1-41D0-B4C8-6B39A6856949}" type="sibTrans" cxnId="{AF0AF176-78F3-4EC2-BB4B-68BCB339E941}">
      <dgm:prSet/>
      <dgm:spPr/>
      <dgm:t>
        <a:bodyPr/>
        <a:lstStyle/>
        <a:p>
          <a:endParaRPr lang="ru-RU"/>
        </a:p>
      </dgm:t>
    </dgm:pt>
    <dgm:pt modelId="{E24E0835-017B-4887-AC97-2BBC53431681}">
      <dgm:prSet/>
      <dgm:spPr/>
      <dgm:t>
        <a:bodyPr/>
        <a:lstStyle/>
        <a:p>
          <a:r>
            <a:rPr lang="ru-RU" dirty="0" smtClean="0">
              <a:solidFill>
                <a:srgbClr val="000099"/>
              </a:solidFill>
              <a:latin typeface="Cambria" panose="02040503050406030204" pitchFamily="18" charset="0"/>
            </a:rPr>
            <a:t>члены ГЭК</a:t>
          </a:r>
        </a:p>
      </dgm:t>
    </dgm:pt>
    <dgm:pt modelId="{52E9EE23-EB31-48F8-84AC-C1DE56426320}" type="parTrans" cxnId="{76860532-4510-4EB7-976A-FBFD3023FFF1}">
      <dgm:prSet/>
      <dgm:spPr/>
      <dgm:t>
        <a:bodyPr/>
        <a:lstStyle/>
        <a:p>
          <a:endParaRPr lang="ru-RU"/>
        </a:p>
      </dgm:t>
    </dgm:pt>
    <dgm:pt modelId="{B2A9CFB8-84E4-448E-9B2B-4131DB16E774}" type="sibTrans" cxnId="{76860532-4510-4EB7-976A-FBFD3023FFF1}">
      <dgm:prSet/>
      <dgm:spPr/>
      <dgm:t>
        <a:bodyPr/>
        <a:lstStyle/>
        <a:p>
          <a:endParaRPr lang="ru-RU"/>
        </a:p>
      </dgm:t>
    </dgm:pt>
    <dgm:pt modelId="{D41BC8B2-6385-4D19-BCFA-65B91488FDAF}">
      <dgm:prSet/>
      <dgm:spPr/>
      <dgm:t>
        <a:bodyPr/>
        <a:lstStyle/>
        <a:p>
          <a:r>
            <a:rPr lang="ru-RU" dirty="0" smtClean="0">
              <a:solidFill>
                <a:srgbClr val="000099"/>
              </a:solidFill>
              <a:latin typeface="Cambria" panose="02040503050406030204" pitchFamily="18" charset="0"/>
            </a:rPr>
            <a:t>организаторы в аудиториях</a:t>
          </a:r>
        </a:p>
      </dgm:t>
    </dgm:pt>
    <dgm:pt modelId="{9494922B-4553-4ABD-906C-559B57224A19}" type="parTrans" cxnId="{D33206B0-EA4F-4A7C-8E06-D0580C870E7F}">
      <dgm:prSet/>
      <dgm:spPr/>
      <dgm:t>
        <a:bodyPr/>
        <a:lstStyle/>
        <a:p>
          <a:endParaRPr lang="ru-RU"/>
        </a:p>
      </dgm:t>
    </dgm:pt>
    <dgm:pt modelId="{8E129AD2-B486-463B-99C0-CFFE8BB8168F}" type="sibTrans" cxnId="{D33206B0-EA4F-4A7C-8E06-D0580C870E7F}">
      <dgm:prSet/>
      <dgm:spPr/>
      <dgm:t>
        <a:bodyPr/>
        <a:lstStyle/>
        <a:p>
          <a:endParaRPr lang="ru-RU"/>
        </a:p>
      </dgm:t>
    </dgm:pt>
    <dgm:pt modelId="{B72C5874-E1C8-4B5E-A4AF-A0414443B0E6}">
      <dgm:prSet/>
      <dgm:spPr/>
      <dgm:t>
        <a:bodyPr/>
        <a:lstStyle/>
        <a:p>
          <a:r>
            <a:rPr lang="ru-RU" dirty="0" smtClean="0">
              <a:solidFill>
                <a:srgbClr val="000099"/>
              </a:solidFill>
              <a:latin typeface="Cambria" panose="02040503050406030204" pitchFamily="18" charset="0"/>
            </a:rPr>
            <a:t>организаторы вне аудиторий</a:t>
          </a:r>
        </a:p>
      </dgm:t>
    </dgm:pt>
    <dgm:pt modelId="{7BE37ABE-F290-42A3-A33D-8EA0BF4B062B}" type="parTrans" cxnId="{DBAE1452-D89F-4464-AE43-3BCA1584F974}">
      <dgm:prSet/>
      <dgm:spPr/>
      <dgm:t>
        <a:bodyPr/>
        <a:lstStyle/>
        <a:p>
          <a:endParaRPr lang="ru-RU"/>
        </a:p>
      </dgm:t>
    </dgm:pt>
    <dgm:pt modelId="{B09C0730-0089-44D7-98EC-08D35370DECE}" type="sibTrans" cxnId="{DBAE1452-D89F-4464-AE43-3BCA1584F974}">
      <dgm:prSet/>
      <dgm:spPr/>
      <dgm:t>
        <a:bodyPr/>
        <a:lstStyle/>
        <a:p>
          <a:endParaRPr lang="ru-RU"/>
        </a:p>
      </dgm:t>
    </dgm:pt>
    <dgm:pt modelId="{D5AB096E-509B-43A0-8F03-A3C19290E26E}">
      <dgm:prSet/>
      <dgm:spPr/>
      <dgm:t>
        <a:bodyPr/>
        <a:lstStyle/>
        <a:p>
          <a:r>
            <a:rPr lang="ru-RU" dirty="0" smtClean="0">
              <a:solidFill>
                <a:srgbClr val="000099"/>
              </a:solidFill>
              <a:latin typeface="Cambria" panose="02040503050406030204" pitchFamily="18" charset="0"/>
            </a:rPr>
            <a:t>технические специалисты</a:t>
          </a:r>
        </a:p>
      </dgm:t>
    </dgm:pt>
    <dgm:pt modelId="{C7C0607C-6B96-4D63-941F-33BB666B9479}" type="parTrans" cxnId="{41995F40-DC73-4B53-93BF-E4A24C1D7E5F}">
      <dgm:prSet/>
      <dgm:spPr/>
      <dgm:t>
        <a:bodyPr/>
        <a:lstStyle/>
        <a:p>
          <a:endParaRPr lang="ru-RU"/>
        </a:p>
      </dgm:t>
    </dgm:pt>
    <dgm:pt modelId="{3A6A820E-BFB4-4413-87B0-6B5CD84F54A3}" type="sibTrans" cxnId="{41995F40-DC73-4B53-93BF-E4A24C1D7E5F}">
      <dgm:prSet/>
      <dgm:spPr/>
      <dgm:t>
        <a:bodyPr/>
        <a:lstStyle/>
        <a:p>
          <a:endParaRPr lang="ru-RU"/>
        </a:p>
      </dgm:t>
    </dgm:pt>
    <dgm:pt modelId="{E258808C-CB8A-462B-94E4-11C2E0367FF2}">
      <dgm:prSet/>
      <dgm:spPr/>
      <dgm:t>
        <a:bodyPr/>
        <a:lstStyle/>
        <a:p>
          <a:r>
            <a:rPr lang="ru-RU" dirty="0" smtClean="0">
              <a:solidFill>
                <a:srgbClr val="000099"/>
              </a:solidFill>
              <a:latin typeface="Cambria" panose="02040503050406030204" pitchFamily="18" charset="0"/>
            </a:rPr>
            <a:t>ассистенты</a:t>
          </a:r>
        </a:p>
      </dgm:t>
    </dgm:pt>
    <dgm:pt modelId="{472FA863-28A9-4F0A-AEF4-2FBB05BA6194}" type="parTrans" cxnId="{686F0FC8-B58C-497B-A8E3-717B5C937030}">
      <dgm:prSet/>
      <dgm:spPr/>
      <dgm:t>
        <a:bodyPr/>
        <a:lstStyle/>
        <a:p>
          <a:endParaRPr lang="ru-RU"/>
        </a:p>
      </dgm:t>
    </dgm:pt>
    <dgm:pt modelId="{F552C334-3C47-4B01-BE1E-9BDC08FBFF50}" type="sibTrans" cxnId="{686F0FC8-B58C-497B-A8E3-717B5C937030}">
      <dgm:prSet/>
      <dgm:spPr/>
      <dgm:t>
        <a:bodyPr/>
        <a:lstStyle/>
        <a:p>
          <a:endParaRPr lang="ru-RU"/>
        </a:p>
      </dgm:t>
    </dgm:pt>
    <dgm:pt modelId="{1BA7D5B0-C55F-471F-8417-43C3707900BB}">
      <dgm:prSet/>
      <dgm:spPr/>
      <dgm:t>
        <a:bodyPr/>
        <a:lstStyle/>
        <a:p>
          <a:r>
            <a:rPr lang="ru-RU" dirty="0" smtClean="0">
              <a:solidFill>
                <a:srgbClr val="000099"/>
              </a:solidFill>
              <a:latin typeface="Cambria" panose="02040503050406030204" pitchFamily="18" charset="0"/>
            </a:rPr>
            <a:t>специалисты РЦОИ</a:t>
          </a:r>
        </a:p>
      </dgm:t>
    </dgm:pt>
    <dgm:pt modelId="{7F5342E4-DD8C-4562-BF48-0D6DC6156CF9}" type="parTrans" cxnId="{BBD95DBA-2B5E-4C56-B4EA-96448A81D8CE}">
      <dgm:prSet/>
      <dgm:spPr/>
      <dgm:t>
        <a:bodyPr/>
        <a:lstStyle/>
        <a:p>
          <a:endParaRPr lang="ru-RU"/>
        </a:p>
      </dgm:t>
    </dgm:pt>
    <dgm:pt modelId="{A074B70F-A838-4FEF-8B34-F27F21021C83}" type="sibTrans" cxnId="{BBD95DBA-2B5E-4C56-B4EA-96448A81D8CE}">
      <dgm:prSet/>
      <dgm:spPr/>
      <dgm:t>
        <a:bodyPr/>
        <a:lstStyle/>
        <a:p>
          <a:endParaRPr lang="ru-RU"/>
        </a:p>
      </dgm:t>
    </dgm:pt>
    <dgm:pt modelId="{D118CDD1-CE7B-4CF6-BCC3-2EA8A2ADFDDC}" type="pres">
      <dgm:prSet presAssocID="{F44B30AF-5F75-4B1F-834F-28BB59A369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54965D-48C9-4BA2-BDDD-49C7735CCC9B}" type="pres">
      <dgm:prSet presAssocID="{2242CC83-66F2-4A39-8FC5-F4CBFDFFDA58}" presName="parentLin" presStyleCnt="0"/>
      <dgm:spPr/>
    </dgm:pt>
    <dgm:pt modelId="{8BB6D5B8-ECF1-4AB5-8074-4095AEF5D576}" type="pres">
      <dgm:prSet presAssocID="{2242CC83-66F2-4A39-8FC5-F4CBFDFFDA58}" presName="parentLeftMargin" presStyleLbl="node1" presStyleIdx="0" presStyleCnt="1"/>
      <dgm:spPr/>
      <dgm:t>
        <a:bodyPr/>
        <a:lstStyle/>
        <a:p>
          <a:endParaRPr lang="ru-RU"/>
        </a:p>
      </dgm:t>
    </dgm:pt>
    <dgm:pt modelId="{A1723F5A-2692-4F9E-ABA9-A9BEF280FC2D}" type="pres">
      <dgm:prSet presAssocID="{2242CC83-66F2-4A39-8FC5-F4CBFDFFDA58}" presName="parentText" presStyleLbl="node1" presStyleIdx="0" presStyleCnt="1" custScaleX="154964" custScaleY="267085" custLinFactNeighborX="-39753" custLinFactNeighborY="-30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A14352-4726-4954-80B0-687759CCEDD2}" type="pres">
      <dgm:prSet presAssocID="{2242CC83-66F2-4A39-8FC5-F4CBFDFFDA58}" presName="negativeSpace" presStyleCnt="0"/>
      <dgm:spPr/>
    </dgm:pt>
    <dgm:pt modelId="{1CDA8417-8939-4030-A622-7355FAB9741F}" type="pres">
      <dgm:prSet presAssocID="{2242CC83-66F2-4A39-8FC5-F4CBFDFFDA58}" presName="childText" presStyleLbl="conFgAcc1" presStyleIdx="0" presStyleCnt="1" custScaleX="488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422371-CA91-4068-82F2-AB5BBD2BA504}" type="presOf" srcId="{D41BC8B2-6385-4D19-BCFA-65B91488FDAF}" destId="{1CDA8417-8939-4030-A622-7355FAB9741F}" srcOrd="0" destOrd="2" presId="urn:microsoft.com/office/officeart/2005/8/layout/list1"/>
    <dgm:cxn modelId="{359AE624-D53B-47C9-9845-2E1291B255A8}" type="presOf" srcId="{2242CC83-66F2-4A39-8FC5-F4CBFDFFDA58}" destId="{A1723F5A-2692-4F9E-ABA9-A9BEF280FC2D}" srcOrd="1" destOrd="0" presId="urn:microsoft.com/office/officeart/2005/8/layout/list1"/>
    <dgm:cxn modelId="{02E18C94-9307-42FF-914D-C63E3135CF3E}" type="presOf" srcId="{2242CC83-66F2-4A39-8FC5-F4CBFDFFDA58}" destId="{8BB6D5B8-ECF1-4AB5-8074-4095AEF5D576}" srcOrd="0" destOrd="0" presId="urn:microsoft.com/office/officeart/2005/8/layout/list1"/>
    <dgm:cxn modelId="{686F0FC8-B58C-497B-A8E3-717B5C937030}" srcId="{2242CC83-66F2-4A39-8FC5-F4CBFDFFDA58}" destId="{E258808C-CB8A-462B-94E4-11C2E0367FF2}" srcOrd="5" destOrd="0" parTransId="{472FA863-28A9-4F0A-AEF4-2FBB05BA6194}" sibTransId="{F552C334-3C47-4B01-BE1E-9BDC08FBFF50}"/>
    <dgm:cxn modelId="{DBAE1452-D89F-4464-AE43-3BCA1584F974}" srcId="{2242CC83-66F2-4A39-8FC5-F4CBFDFFDA58}" destId="{B72C5874-E1C8-4B5E-A4AF-A0414443B0E6}" srcOrd="3" destOrd="0" parTransId="{7BE37ABE-F290-42A3-A33D-8EA0BF4B062B}" sibTransId="{B09C0730-0089-44D7-98EC-08D35370DECE}"/>
    <dgm:cxn modelId="{41995F40-DC73-4B53-93BF-E4A24C1D7E5F}" srcId="{2242CC83-66F2-4A39-8FC5-F4CBFDFFDA58}" destId="{D5AB096E-509B-43A0-8F03-A3C19290E26E}" srcOrd="4" destOrd="0" parTransId="{C7C0607C-6B96-4D63-941F-33BB666B9479}" sibTransId="{3A6A820E-BFB4-4413-87B0-6B5CD84F54A3}"/>
    <dgm:cxn modelId="{760FCD06-380E-424C-A4DF-10A6B2C94038}" type="presOf" srcId="{E24E0835-017B-4887-AC97-2BBC53431681}" destId="{1CDA8417-8939-4030-A622-7355FAB9741F}" srcOrd="0" destOrd="1" presId="urn:microsoft.com/office/officeart/2005/8/layout/list1"/>
    <dgm:cxn modelId="{FD366320-98C4-4E0B-A734-D66410A27AB0}" srcId="{F44B30AF-5F75-4B1F-834F-28BB59A3694E}" destId="{2242CC83-66F2-4A39-8FC5-F4CBFDFFDA58}" srcOrd="0" destOrd="0" parTransId="{30038B80-286B-4C3B-B3C0-A5987118E7D9}" sibTransId="{6E5FF387-96A5-441E-AC42-79FBD419573D}"/>
    <dgm:cxn modelId="{1EE26C83-8FF6-4047-9E41-345EA87A4505}" type="presOf" srcId="{F44B30AF-5F75-4B1F-834F-28BB59A3694E}" destId="{D118CDD1-CE7B-4CF6-BCC3-2EA8A2ADFDDC}" srcOrd="0" destOrd="0" presId="urn:microsoft.com/office/officeart/2005/8/layout/list1"/>
    <dgm:cxn modelId="{39B6B4FB-4527-4A81-AB55-D9E1DC2EE765}" type="presOf" srcId="{B72C5874-E1C8-4B5E-A4AF-A0414443B0E6}" destId="{1CDA8417-8939-4030-A622-7355FAB9741F}" srcOrd="0" destOrd="3" presId="urn:microsoft.com/office/officeart/2005/8/layout/list1"/>
    <dgm:cxn modelId="{BBD95DBA-2B5E-4C56-B4EA-96448A81D8CE}" srcId="{2242CC83-66F2-4A39-8FC5-F4CBFDFFDA58}" destId="{1BA7D5B0-C55F-471F-8417-43C3707900BB}" srcOrd="6" destOrd="0" parTransId="{7F5342E4-DD8C-4562-BF48-0D6DC6156CF9}" sibTransId="{A074B70F-A838-4FEF-8B34-F27F21021C83}"/>
    <dgm:cxn modelId="{D33206B0-EA4F-4A7C-8E06-D0580C870E7F}" srcId="{2242CC83-66F2-4A39-8FC5-F4CBFDFFDA58}" destId="{D41BC8B2-6385-4D19-BCFA-65B91488FDAF}" srcOrd="2" destOrd="0" parTransId="{9494922B-4553-4ABD-906C-559B57224A19}" sibTransId="{8E129AD2-B486-463B-99C0-CFFE8BB8168F}"/>
    <dgm:cxn modelId="{B9A010B4-3086-4DC2-8444-0443C60AA600}" type="presOf" srcId="{789C5F8D-5D64-48BA-AC74-411A046F9961}" destId="{1CDA8417-8939-4030-A622-7355FAB9741F}" srcOrd="0" destOrd="0" presId="urn:microsoft.com/office/officeart/2005/8/layout/list1"/>
    <dgm:cxn modelId="{94CCE324-49DF-4C56-AD31-B7DCB7871A0F}" type="presOf" srcId="{E258808C-CB8A-462B-94E4-11C2E0367FF2}" destId="{1CDA8417-8939-4030-A622-7355FAB9741F}" srcOrd="0" destOrd="5" presId="urn:microsoft.com/office/officeart/2005/8/layout/list1"/>
    <dgm:cxn modelId="{76860532-4510-4EB7-976A-FBFD3023FFF1}" srcId="{2242CC83-66F2-4A39-8FC5-F4CBFDFFDA58}" destId="{E24E0835-017B-4887-AC97-2BBC53431681}" srcOrd="1" destOrd="0" parTransId="{52E9EE23-EB31-48F8-84AC-C1DE56426320}" sibTransId="{B2A9CFB8-84E4-448E-9B2B-4131DB16E774}"/>
    <dgm:cxn modelId="{3ABF2B94-1E09-4E0D-BFEF-5FAFD5C8BCAA}" type="presOf" srcId="{1BA7D5B0-C55F-471F-8417-43C3707900BB}" destId="{1CDA8417-8939-4030-A622-7355FAB9741F}" srcOrd="0" destOrd="6" presId="urn:microsoft.com/office/officeart/2005/8/layout/list1"/>
    <dgm:cxn modelId="{AF0AF176-78F3-4EC2-BB4B-68BCB339E941}" srcId="{2242CC83-66F2-4A39-8FC5-F4CBFDFFDA58}" destId="{789C5F8D-5D64-48BA-AC74-411A046F9961}" srcOrd="0" destOrd="0" parTransId="{FCF3777A-A73B-40D9-B5D1-F7AC47156628}" sibTransId="{A265BEE5-4DE1-41D0-B4C8-6B39A6856949}"/>
    <dgm:cxn modelId="{0538A696-033C-4120-BD26-C59D63E0B505}" type="presOf" srcId="{D5AB096E-509B-43A0-8F03-A3C19290E26E}" destId="{1CDA8417-8939-4030-A622-7355FAB9741F}" srcOrd="0" destOrd="4" presId="urn:microsoft.com/office/officeart/2005/8/layout/list1"/>
    <dgm:cxn modelId="{77787B38-BF48-4244-90C9-B24119F5D97A}" type="presParOf" srcId="{D118CDD1-CE7B-4CF6-BCC3-2EA8A2ADFDDC}" destId="{C354965D-48C9-4BA2-BDDD-49C7735CCC9B}" srcOrd="0" destOrd="0" presId="urn:microsoft.com/office/officeart/2005/8/layout/list1"/>
    <dgm:cxn modelId="{AA46ED55-A890-4DCE-A3B5-D997CC9A4190}" type="presParOf" srcId="{C354965D-48C9-4BA2-BDDD-49C7735CCC9B}" destId="{8BB6D5B8-ECF1-4AB5-8074-4095AEF5D576}" srcOrd="0" destOrd="0" presId="urn:microsoft.com/office/officeart/2005/8/layout/list1"/>
    <dgm:cxn modelId="{123730D5-8332-4BDE-A29E-BCF6336B6BDD}" type="presParOf" srcId="{C354965D-48C9-4BA2-BDDD-49C7735CCC9B}" destId="{A1723F5A-2692-4F9E-ABA9-A9BEF280FC2D}" srcOrd="1" destOrd="0" presId="urn:microsoft.com/office/officeart/2005/8/layout/list1"/>
    <dgm:cxn modelId="{BC389C2D-3122-4B23-BA66-508EC71683F3}" type="presParOf" srcId="{D118CDD1-CE7B-4CF6-BCC3-2EA8A2ADFDDC}" destId="{5BA14352-4726-4954-80B0-687759CCEDD2}" srcOrd="1" destOrd="0" presId="urn:microsoft.com/office/officeart/2005/8/layout/list1"/>
    <dgm:cxn modelId="{1E8BBB4F-FB4E-4358-8187-3AE0627242D6}" type="presParOf" srcId="{D118CDD1-CE7B-4CF6-BCC3-2EA8A2ADFDDC}" destId="{1CDA8417-8939-4030-A622-7355FAB9741F}" srcOrd="2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277" cy="4953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34257" y="0"/>
            <a:ext cx="2933277" cy="4953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/>
              <a:pPr/>
              <a:t>6/30/2006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1675" y="742950"/>
            <a:ext cx="536575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>
            <a:extLst/>
          </a:lstStyle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910" y="4705350"/>
            <a:ext cx="5415280" cy="4457700"/>
          </a:xfrm>
          <a:prstGeom prst="rect">
            <a:avLst/>
          </a:prstGeom>
        </p:spPr>
        <p:txBody>
          <a:bodyPr vert="horz" rtlCol="0">
            <a:normAutofit/>
          </a:bodyPr>
          <a:lstStyle>
            <a:extLst/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33277" cy="4953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34257" y="9408981"/>
            <a:ext cx="2933277" cy="4953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400" kern="1200">
        <a:solidFill>
          <a:schemeClr val="tx1"/>
        </a:solidFill>
        <a:latin typeface="+mn-lt"/>
        <a:ea typeface="+mn-ea"/>
        <a:cs typeface="+mn-cs"/>
      </a:defRPr>
    </a:lvl1pPr>
    <a:lvl2pPr marL="536433" algn="l" rtl="0" latinLnBrk="0">
      <a:defRPr lang="ru-RU" sz="1400" kern="1200">
        <a:solidFill>
          <a:schemeClr val="tx1"/>
        </a:solidFill>
        <a:latin typeface="+mn-lt"/>
        <a:ea typeface="+mn-ea"/>
        <a:cs typeface="+mn-cs"/>
      </a:defRPr>
    </a:lvl2pPr>
    <a:lvl3pPr marL="1072866" algn="l" rtl="0" latinLnBrk="0">
      <a:defRPr lang="ru-RU" sz="1400" kern="1200">
        <a:solidFill>
          <a:schemeClr val="tx1"/>
        </a:solidFill>
        <a:latin typeface="+mn-lt"/>
        <a:ea typeface="+mn-ea"/>
        <a:cs typeface="+mn-cs"/>
      </a:defRPr>
    </a:lvl3pPr>
    <a:lvl4pPr marL="1609298" algn="l" rtl="0" latinLnBrk="0">
      <a:defRPr lang="ru-RU" sz="1400" kern="1200">
        <a:solidFill>
          <a:schemeClr val="tx1"/>
        </a:solidFill>
        <a:latin typeface="+mn-lt"/>
        <a:ea typeface="+mn-ea"/>
        <a:cs typeface="+mn-cs"/>
      </a:defRPr>
    </a:lvl4pPr>
    <a:lvl5pPr marL="2145731" algn="l" rtl="0" latinLnBrk="0">
      <a:defRPr lang="ru-RU" sz="1400" kern="1200">
        <a:solidFill>
          <a:schemeClr val="tx1"/>
        </a:solidFill>
        <a:latin typeface="+mn-lt"/>
        <a:ea typeface="+mn-ea"/>
        <a:cs typeface="+mn-cs"/>
      </a:defRPr>
    </a:lvl5pPr>
    <a:lvl6pPr marL="2682164" algn="l" rtl="0" latinLnBrk="0">
      <a:defRPr lang="ru-RU" sz="1400" kern="1200">
        <a:solidFill>
          <a:schemeClr val="tx1"/>
        </a:solidFill>
        <a:latin typeface="+mn-lt"/>
        <a:ea typeface="+mn-ea"/>
        <a:cs typeface="+mn-cs"/>
      </a:defRPr>
    </a:lvl6pPr>
    <a:lvl7pPr marL="3218597" algn="l" rtl="0" latinLnBrk="0">
      <a:defRPr lang="ru-RU" sz="1400" kern="1200">
        <a:solidFill>
          <a:schemeClr val="tx1"/>
        </a:solidFill>
        <a:latin typeface="+mn-lt"/>
        <a:ea typeface="+mn-ea"/>
        <a:cs typeface="+mn-cs"/>
      </a:defRPr>
    </a:lvl7pPr>
    <a:lvl8pPr marL="3755029" algn="l" rtl="0" latinLnBrk="0">
      <a:defRPr lang="ru-RU" sz="1400" kern="1200">
        <a:solidFill>
          <a:schemeClr val="tx1"/>
        </a:solidFill>
        <a:latin typeface="+mn-lt"/>
        <a:ea typeface="+mn-ea"/>
        <a:cs typeface="+mn-cs"/>
      </a:defRPr>
    </a:lvl8pPr>
    <a:lvl9pPr marL="4291462" algn="l" rtl="0" latinLnBrk="0">
      <a:defRPr lang="ru-RU" sz="14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D3BF3-D352-46FC-8343-31F56E6730EA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46E5A3-628E-4DB7-AEFF-0838768C2339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456047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A492FA-8E72-4870-93D1-116F6A19BF87}" type="slidenum">
              <a:rPr lang="ru-RU" smtClean="0"/>
              <a:pPr/>
              <a:t>28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28841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8FAC-AD26-43D1-BC51-CF374F3D4308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23915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8FAC-AD26-43D1-BC51-CF374F3D4308}" type="slidenum">
              <a:rPr lang="ru-RU" smtClean="0"/>
              <a:pPr/>
              <a:t>15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61342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8FAC-AD26-43D1-BC51-CF374F3D4308}" type="slidenum">
              <a:rPr lang="ru-RU" smtClean="0"/>
              <a:pPr/>
              <a:t>16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193310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8FAC-AD26-43D1-BC51-CF374F3D4308}" type="slidenum">
              <a:rPr lang="ru-RU" smtClean="0"/>
              <a:pPr/>
              <a:t>17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221661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8FAC-AD26-43D1-BC51-CF374F3D4308}" type="slidenum">
              <a:rPr lang="ru-RU" smtClean="0"/>
              <a:pPr/>
              <a:t>18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8786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8FAC-AD26-43D1-BC51-CF374F3D4308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92768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701675" y="742950"/>
            <a:ext cx="5365750" cy="37147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98FAC-AD26-43D1-BC51-CF374F3D4308}" type="slidenum">
              <a:rPr lang="ru-RU" smtClean="0"/>
              <a:pPr/>
              <a:t>20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1278178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701675" y="742950"/>
            <a:ext cx="5365750" cy="37147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B1480B9-056A-4868-A5B6-B317BD6EEFD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45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33"/>
            <a:ext cx="84201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26.10.2017</a:t>
            </a:fld>
            <a:endParaRPr kumimoji="0" lang="ru-RU" sz="2300" dirty="0">
              <a:solidFill>
                <a:srgbClr val="FFFFFF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6/30/2006</a:t>
            </a:fld>
            <a:endParaRPr kumimoji="0" lang="ru-RU" sz="16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6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6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06374"/>
            <a:ext cx="2228850" cy="438785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06374"/>
            <a:ext cx="6521450" cy="43878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6/30/2006</a:t>
            </a:fld>
            <a:endParaRPr kumimoji="0" lang="ru-RU" sz="16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6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6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606EA6-EFEA-4C30-9264-4F9291A5780D}" type="datetime1">
              <a:rPr/>
              <a:pPr/>
              <a:t>6/30/2006</a:t>
            </a:fld>
            <a:endParaRPr kumimoji="0" lang="ru-RU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kumimoji="0" lang="ru-RU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 algn="ctr"/>
            <a:fld id="{8F82E0A0-C266-4798-8C8F-B9F91E9DA37E}" type="slidenum">
              <a:rPr kumimoji="0" lang="ru-RU" sz="16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  <p:sp>
        <p:nvSpPr>
          <p:cNvPr id="7" name="Rectangle 6"/>
          <p:cNvSpPr>
            <a:spLocks noGrp="1"/>
          </p:cNvSpPr>
          <p:nvPr>
            <p:ph sz="quarter" idx="13"/>
          </p:nvPr>
        </p:nvSpPr>
        <p:spPr>
          <a:xfrm>
            <a:off x="660400" y="1803400"/>
            <a:ext cx="8832850" cy="4368800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906000" cy="1083733"/>
          </a:xfrm>
          <a:prstGeom prst="rect">
            <a:avLst/>
          </a:prstGeom>
          <a:solidFill>
            <a:srgbClr val="1788B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7683" y="391837"/>
            <a:ext cx="1012078" cy="392067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7401983" y="6149978"/>
            <a:ext cx="2311400" cy="486833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defPPr>
              <a:defRPr lang="en-US"/>
            </a:defPPr>
            <a:lvl1pPr marL="0" algn="r" defTabSz="457200" rtl="0" eaLnBrk="1" latinLnBrk="0" hangingPunct="1">
              <a:defRPr lang="ru-RU" sz="2000" kern="1200" smtClean="0">
                <a:solidFill>
                  <a:srgbClr val="0A92C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BD290-68B6-294B-A4DA-102CC61B0E23}" type="slidenum">
              <a:rPr lang="en-US" sz="16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endParaRPr lang="en-US" sz="16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5738" y="219421"/>
            <a:ext cx="8915400" cy="656720"/>
          </a:xfrm>
        </p:spPr>
        <p:txBody>
          <a:bodyPr>
            <a:normAutofit/>
          </a:bodyPr>
          <a:lstStyle>
            <a:lvl1pPr algn="l">
              <a:defRPr sz="2300">
                <a:solidFill>
                  <a:schemeClr val="bg1"/>
                </a:solidFill>
                <a:latin typeface="Calibri (Body)"/>
                <a:cs typeface="Calibri (Body)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2313118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36FAEB-A760-4ADA-B5B4-221C607C5C10}" type="datetimeFigureOut">
              <a:rPr lang="ru-RU" smtClean="0"/>
              <a:pPr>
                <a:defRPr/>
              </a:pPr>
              <a:t>26.10.2017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862F30-84C8-4C4F-B1BD-E4CF91DB64E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4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F9F07-3BC7-4570-B054-79111B0A380C}" type="datetime1">
              <a:rPr lang="ru-RU" smtClean="0"/>
              <a:pPr/>
              <a:t>6/30/2006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200153"/>
            <a:ext cx="437515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200153"/>
            <a:ext cx="437515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6/30/2006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6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6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9" y="1535116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9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6/30/2006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6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6/30/2006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6/30/2006</a:t>
            </a:fld>
            <a:endParaRPr kumimoji="0" lang="ru-RU" sz="1600" dirty="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600" dirty="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6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6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4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7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6/30/2006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4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45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6/30/2006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33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33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7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4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606EA6-EFEA-4C30-9264-4F9291A5780D}" type="datetime1">
              <a:rPr lang="ru-RU" smtClean="0"/>
              <a:pPr/>
              <a:t>6/30/2006</a:t>
            </a:fld>
            <a:endParaRPr kumimoji="0" lang="ru-RU" sz="1600" dirty="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5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endParaRPr kumimoji="0" lang="ru-RU" sz="1600" dirty="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5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fld id="{8F82E0A0-C266-4798-8C8F-B9F91E9DA37E}" type="slidenum">
              <a:rPr kumimoji="0" lang="ru-RU" sz="16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6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7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jpe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diagramLayout" Target="../diagrams/layout1.xml"/><Relationship Id="rId7" Type="http://schemas.openxmlformats.org/officeDocument/2006/relationships/diagramLayout" Target="../diagrams/layout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diagramColors" Target="../diagrams/colors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diagramLayout" Target="../diagrams/layout3.xml"/><Relationship Id="rId7" Type="http://schemas.openxmlformats.org/officeDocument/2006/relationships/diagramLayout" Target="../diagrams/layout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4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diagramColors" Target="../diagrams/colors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50489" y="1796819"/>
            <a:ext cx="9205023" cy="3072341"/>
          </a:xfrm>
        </p:spPr>
        <p:txBody>
          <a:bodyPr>
            <a:normAutofit/>
          </a:bodyPr>
          <a:lstStyle/>
          <a:p>
            <a:pPr algn="ctr"/>
            <a:r>
              <a:rPr lang="ru-RU" sz="3800" dirty="0" smtClean="0">
                <a:solidFill>
                  <a:schemeClr val="tx1"/>
                </a:solidFill>
              </a:rPr>
              <a:t>Основные направления </a:t>
            </a:r>
            <a:br>
              <a:rPr lang="ru-RU" sz="3800" dirty="0" smtClean="0">
                <a:solidFill>
                  <a:schemeClr val="tx1"/>
                </a:solidFill>
              </a:rPr>
            </a:br>
            <a:r>
              <a:rPr lang="ru-RU" sz="3800" dirty="0" smtClean="0">
                <a:solidFill>
                  <a:schemeClr val="tx1"/>
                </a:solidFill>
              </a:rPr>
              <a:t>развития технологии проведения Единого государственного экзамена</a:t>
            </a:r>
            <a:br>
              <a:rPr lang="ru-RU" sz="3800" dirty="0" smtClean="0">
                <a:solidFill>
                  <a:schemeClr val="tx1"/>
                </a:solidFill>
              </a:rPr>
            </a:br>
            <a:r>
              <a:rPr lang="ru-RU" sz="3800" dirty="0" smtClean="0">
                <a:solidFill>
                  <a:schemeClr val="tx1"/>
                </a:solidFill>
              </a:rPr>
              <a:t>в 2018 году</a:t>
            </a:r>
            <a:endParaRPr lang="ru-RU" sz="3800" dirty="0">
              <a:solidFill>
                <a:schemeClr val="tx1"/>
              </a:solidFill>
            </a:endParaRP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4484948" y="5690782"/>
            <a:ext cx="5210136" cy="1002581"/>
          </a:xfrm>
        </p:spPr>
        <p:txBody>
          <a:bodyPr>
            <a:normAutofit fontScale="85000" lnSpcReduction="10000"/>
          </a:bodyPr>
          <a:lstStyle/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Федотов Денис Алексеевич</a:t>
            </a:r>
          </a:p>
          <a:p>
            <a:pPr algn="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+mj-lt"/>
                <a:cs typeface="Times New Roman" pitchFamily="18" charset="0"/>
              </a:rPr>
              <a:t>специалист ГБУ «РЦОИ и ОКО»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78667" y="131961"/>
            <a:ext cx="6111487" cy="544763"/>
          </a:xfrm>
        </p:spPr>
        <p:txBody>
          <a:bodyPr lIns="91429" tIns="45715" rIns="91429" bIns="45715">
            <a:normAutofit fontScale="90000"/>
          </a:bodyPr>
          <a:lstStyle/>
          <a:p>
            <a:pPr algn="ctr"/>
            <a:r>
              <a:rPr lang="ru-RU" dirty="0" smtClean="0"/>
              <a:t>Бланки ответов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490" y="719403"/>
            <a:ext cx="4224522" cy="602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570597" y="1568451"/>
            <a:ext cx="1152556" cy="351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853972" y="1568451"/>
            <a:ext cx="1634480" cy="35147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6207590" y="876300"/>
            <a:ext cx="216966" cy="104362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836" y="5248393"/>
            <a:ext cx="5044440" cy="1410428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6719" y="3857858"/>
            <a:ext cx="4196982" cy="843615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77735" y="1429594"/>
            <a:ext cx="737455" cy="3486151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27" name="Прямая соединительная линия 26"/>
          <p:cNvCxnSpPr/>
          <p:nvPr/>
        </p:nvCxnSpPr>
        <p:spPr>
          <a:xfrm flipH="1">
            <a:off x="1100519" y="1901630"/>
            <a:ext cx="1586038" cy="33015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19" idx="2"/>
          </p:cNvCxnSpPr>
          <p:nvPr/>
        </p:nvCxnSpPr>
        <p:spPr>
          <a:xfrm>
            <a:off x="4671213" y="1919923"/>
            <a:ext cx="370126" cy="1867151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6425076" y="1780249"/>
            <a:ext cx="2484255" cy="1189529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181564" y="904625"/>
            <a:ext cx="1990725" cy="1384984"/>
          </a:xfrm>
          <a:prstGeom prst="rect">
            <a:avLst/>
          </a:prstGeom>
          <a:solidFill>
            <a:srgbClr val="FFFFBD"/>
          </a:solidFill>
          <a:ln w="38100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29" tIns="45715" rIns="91429" bIns="45715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ea typeface="Verdana" pitchFamily="34" charset="0"/>
                <a:cs typeface="Verdana" pitchFamily="34" charset="0"/>
              </a:rPr>
              <a:t>Наносится при шифровании   </a:t>
            </a:r>
            <a:r>
              <a:rPr lang="ru-RU" b="1" dirty="0" smtClean="0">
                <a:solidFill>
                  <a:srgbClr val="FF0000"/>
                </a:solidFill>
                <a:ea typeface="Verdana" pitchFamily="34" charset="0"/>
                <a:cs typeface="Verdana" pitchFamily="34" charset="0"/>
              </a:rPr>
              <a:t>в ФЦТ</a:t>
            </a:r>
          </a:p>
        </p:txBody>
      </p:sp>
    </p:spTree>
    <p:extLst>
      <p:ext uri="{BB962C8B-B14F-4D97-AF65-F5344CB8AC3E}">
        <p14:creationId xmlns:p14="http://schemas.microsoft.com/office/powerpoint/2010/main" xmlns="" val="396616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2878667" y="131961"/>
            <a:ext cx="6111487" cy="544763"/>
          </a:xfrm>
        </p:spPr>
        <p:txBody>
          <a:bodyPr lIns="91429" tIns="45715" rIns="91429" bIns="45715">
            <a:normAutofit fontScale="90000"/>
          </a:bodyPr>
          <a:lstStyle/>
          <a:p>
            <a:pPr algn="ctr"/>
            <a:r>
              <a:rPr lang="ru-RU" dirty="0" smtClean="0"/>
              <a:t>Бланки ответов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15490" y="719403"/>
            <a:ext cx="4224522" cy="6023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192451" y="1166815"/>
            <a:ext cx="323850" cy="3214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30926" y="854869"/>
            <a:ext cx="683419" cy="651937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5006100" y="1166815"/>
            <a:ext cx="482352" cy="321468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050" y="2519205"/>
            <a:ext cx="2026508" cy="1975297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68983" y="4135573"/>
            <a:ext cx="1524000" cy="1847851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22" name="Прямая соединительная линия 21"/>
          <p:cNvCxnSpPr/>
          <p:nvPr/>
        </p:nvCxnSpPr>
        <p:spPr>
          <a:xfrm flipH="1">
            <a:off x="1724026" y="1504519"/>
            <a:ext cx="739270" cy="981507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2" idx="2"/>
            <a:endCxn id="32771" idx="0"/>
          </p:cNvCxnSpPr>
          <p:nvPr/>
        </p:nvCxnSpPr>
        <p:spPr>
          <a:xfrm>
            <a:off x="3354377" y="1488283"/>
            <a:ext cx="1276607" cy="2647292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Прямоугольник 38"/>
          <p:cNvSpPr/>
          <p:nvPr/>
        </p:nvSpPr>
        <p:spPr>
          <a:xfrm>
            <a:off x="152400" y="881360"/>
            <a:ext cx="1990725" cy="1384984"/>
          </a:xfrm>
          <a:prstGeom prst="rect">
            <a:avLst/>
          </a:prstGeom>
          <a:solidFill>
            <a:srgbClr val="FFFFBD"/>
          </a:solidFill>
          <a:ln w="38100"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lIns="91429" tIns="45715" rIns="91429" bIns="45715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b="1" dirty="0" smtClean="0">
                <a:ea typeface="Verdana" pitchFamily="34" charset="0"/>
                <a:cs typeface="Verdana" pitchFamily="34" charset="0"/>
              </a:rPr>
              <a:t>Наносится при печати </a:t>
            </a:r>
            <a:r>
              <a:rPr lang="ru-RU" b="1" dirty="0" smtClean="0">
                <a:solidFill>
                  <a:srgbClr val="0070C0"/>
                </a:solidFill>
                <a:ea typeface="Verdana" pitchFamily="34" charset="0"/>
                <a:cs typeface="Verdana" pitchFamily="34" charset="0"/>
              </a:rPr>
              <a:t>в аудитории ППЭ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5472" y="2794957"/>
            <a:ext cx="2981325" cy="1866900"/>
          </a:xfrm>
          <a:prstGeom prst="rect">
            <a:avLst/>
          </a:prstGeom>
          <a:noFill/>
          <a:ln w="76200">
            <a:solidFill>
              <a:srgbClr val="0070C0"/>
            </a:solidFill>
            <a:miter lim="800000"/>
            <a:headEnd/>
            <a:tailEnd/>
          </a:ln>
        </p:spPr>
      </p:pic>
      <p:cxnSp>
        <p:nvCxnSpPr>
          <p:cNvPr id="25" name="Прямая соединительная линия 24"/>
          <p:cNvCxnSpPr/>
          <p:nvPr/>
        </p:nvCxnSpPr>
        <p:spPr>
          <a:xfrm>
            <a:off x="5474490" y="1447821"/>
            <a:ext cx="1347097" cy="1311563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539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5764" y="758604"/>
            <a:ext cx="3849222" cy="5479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2481" y="1200086"/>
            <a:ext cx="3799983" cy="544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349340" y="1301675"/>
            <a:ext cx="596785" cy="5997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054190" y="1549325"/>
            <a:ext cx="284956" cy="27305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06937" y="1949377"/>
            <a:ext cx="991753" cy="260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1370105" y="1543769"/>
            <a:ext cx="742949" cy="2801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3764488" y="1320725"/>
            <a:ext cx="191653" cy="850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76936" y="1212566"/>
            <a:ext cx="3864800" cy="54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4" name="Прямоугольник 23"/>
          <p:cNvSpPr/>
          <p:nvPr/>
        </p:nvSpPr>
        <p:spPr>
          <a:xfrm>
            <a:off x="4500341" y="1347395"/>
            <a:ext cx="596785" cy="59974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352828" y="1552183"/>
            <a:ext cx="284956" cy="31431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657938" y="1995097"/>
            <a:ext cx="991753" cy="26035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5721129" y="1601547"/>
            <a:ext cx="944288" cy="18477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923108" y="1366445"/>
            <a:ext cx="191653" cy="850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5721129" y="1814900"/>
            <a:ext cx="1412600" cy="1524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448055" y="1800628"/>
            <a:ext cx="320674" cy="169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8864600" y="1337077"/>
            <a:ext cx="301128" cy="16984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9339158" y="896545"/>
            <a:ext cx="191653" cy="85089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05432" y="981000"/>
            <a:ext cx="533769" cy="1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276" y="1423989"/>
            <a:ext cx="1500386" cy="12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90088" y="1435416"/>
            <a:ext cx="566737" cy="115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61794" y="1440974"/>
            <a:ext cx="71219" cy="10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67016" y="1256114"/>
            <a:ext cx="61478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1890" y="1218264"/>
            <a:ext cx="61478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54215" y="963615"/>
            <a:ext cx="1500386" cy="126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0634" y="804788"/>
            <a:ext cx="614785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1738" y="984485"/>
            <a:ext cx="71219" cy="10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12955" y="988833"/>
            <a:ext cx="92476" cy="9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28299" y="987297"/>
            <a:ext cx="92476" cy="94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Заголовок 10"/>
          <p:cNvSpPr txBox="1">
            <a:spLocks/>
          </p:cNvSpPr>
          <p:nvPr/>
        </p:nvSpPr>
        <p:spPr>
          <a:xfrm>
            <a:off x="2878667" y="131961"/>
            <a:ext cx="6111487" cy="544763"/>
          </a:xfrm>
          <a:prstGeom prst="rect">
            <a:avLst/>
          </a:prstGeom>
        </p:spPr>
        <p:txBody>
          <a:bodyPr lIns="91429" tIns="45715" rIns="91429" bIns="45715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rgbClr val="2A4A9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mtClean="0"/>
              <a:t>Бланки ответов</a:t>
            </a:r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85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523844" y="0"/>
            <a:ext cx="8915400" cy="1143000"/>
          </a:xfrm>
        </p:spPr>
        <p:txBody>
          <a:bodyPr lIns="91429" tIns="45715" rIns="91429" bIns="45715"/>
          <a:lstStyle/>
          <a:p>
            <a:pPr algn="ctr"/>
            <a:r>
              <a:rPr lang="ru-RU" sz="5400" dirty="0" smtClean="0"/>
              <a:t>Ведомость</a:t>
            </a:r>
            <a:r>
              <a:rPr lang="ru-RU" dirty="0" smtClean="0"/>
              <a:t> 12-04-МАШ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2" descr="C:\Users\stikhomirov\Desktop\Ведомость учета времени отсутствия 2017_v3.tif"/>
          <p:cNvPicPr>
            <a:picLocks noChangeAspect="1" noChangeArrowheads="1"/>
          </p:cNvPicPr>
          <p:nvPr/>
        </p:nvPicPr>
        <p:blipFill>
          <a:blip r:embed="rId2" cstate="print">
            <a:lum bright="-20000" contrast="30000"/>
          </a:blip>
          <a:srcRect t="1428" b="2107"/>
          <a:stretch>
            <a:fillRect/>
          </a:stretch>
        </p:blipFill>
        <p:spPr bwMode="auto">
          <a:xfrm>
            <a:off x="3705622" y="1126457"/>
            <a:ext cx="4033460" cy="5499502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90500"/>
            <a:ext cx="8915400" cy="78581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/>
                <a:cs typeface="Calibri"/>
              </a:rPr>
              <a:t>Техническая подготовка и </a:t>
            </a:r>
            <a:r>
              <a:rPr lang="ru-RU" sz="2800" dirty="0" smtClean="0">
                <a:latin typeface="Calibri"/>
                <a:cs typeface="Calibri"/>
              </a:rPr>
              <a:t>контроль технической готовности 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737" y="1986682"/>
            <a:ext cx="9307513" cy="276290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 smtClean="0"/>
              <a:t>Номер </a:t>
            </a:r>
            <a:r>
              <a:rPr sz="2300" b="1" dirty="0"/>
              <a:t>станции </a:t>
            </a:r>
            <a:r>
              <a:rPr sz="2300" b="1" dirty="0" smtClean="0"/>
              <a:t>печати уникальный в </a:t>
            </a:r>
            <a:r>
              <a:rPr sz="2300" b="1" dirty="0"/>
              <a:t>пределах </a:t>
            </a:r>
            <a:r>
              <a:rPr sz="2300" b="1" dirty="0" smtClean="0"/>
              <a:t>ППЭ.</a:t>
            </a:r>
            <a:endParaRPr sz="2300" b="1" dirty="0"/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/>
              <a:t>Отключить режимы экономии </a:t>
            </a:r>
            <a:r>
              <a:rPr sz="2300" b="1" dirty="0" smtClean="0"/>
              <a:t>тонера и </a:t>
            </a:r>
            <a:r>
              <a:rPr sz="2300" b="1" dirty="0"/>
              <a:t>т.п.</a:t>
            </a:r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 smtClean="0"/>
              <a:t>Тестовый комплект: контроль видимости </a:t>
            </a:r>
            <a:r>
              <a:rPr sz="2300" b="1" dirty="0"/>
              <a:t>защитных знаков КИМ </a:t>
            </a:r>
            <a:r>
              <a:rPr sz="2300" b="1" dirty="0" smtClean="0"/>
              <a:t>и знакомест </a:t>
            </a:r>
            <a:r>
              <a:rPr sz="2300" b="1" dirty="0"/>
              <a:t>на бланках регистрации и бланках ответов №</a:t>
            </a:r>
            <a:r>
              <a:rPr sz="2300" b="1" dirty="0" smtClean="0"/>
              <a:t>1.</a:t>
            </a:r>
            <a:endParaRPr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737" y="1282533"/>
            <a:ext cx="9307513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sz="2800" b="1" dirty="0">
                <a:solidFill>
                  <a:srgbClr val="0A92C1"/>
                </a:solidFill>
              </a:rPr>
              <a:t>Станция </a:t>
            </a:r>
            <a:r>
              <a:rPr sz="2800" b="1" dirty="0" smtClean="0">
                <a:solidFill>
                  <a:srgbClr val="0A92C1"/>
                </a:solidFill>
              </a:rPr>
              <a:t>печати</a:t>
            </a:r>
            <a:endParaRPr sz="2800" b="1" dirty="0">
              <a:solidFill>
                <a:srgbClr val="0A92C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40639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8915400" cy="78581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Calibri"/>
                <a:cs typeface="Calibri"/>
              </a:rPr>
              <a:t>Техническая подготовка и </a:t>
            </a:r>
            <a:r>
              <a:rPr lang="ru-RU" sz="2400" dirty="0" smtClean="0">
                <a:latin typeface="Calibri"/>
                <a:cs typeface="Calibri"/>
              </a:rPr>
              <a:t>контроль технической готовности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09530" y="857232"/>
            <a:ext cx="9307513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sz="2800" b="1" dirty="0">
                <a:solidFill>
                  <a:srgbClr val="0A92C1"/>
                </a:solidFill>
              </a:rPr>
              <a:t>Станция печати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826" y="2130613"/>
            <a:ext cx="5018371" cy="444166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8377" y="1989728"/>
            <a:ext cx="2962409" cy="4701241"/>
          </a:xfrm>
          <a:prstGeom prst="rect">
            <a:avLst/>
          </a:prstGeom>
          <a:ln w="635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738" y="2204665"/>
            <a:ext cx="3231932" cy="2681116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63609" y="1836530"/>
            <a:ext cx="2883879" cy="2541041"/>
          </a:xfrm>
          <a:prstGeom prst="ellipse">
            <a:avLst/>
          </a:prstGeom>
          <a:ln w="63500" cap="rnd">
            <a:solidFill>
              <a:schemeClr val="bg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6096008" y="1214422"/>
            <a:ext cx="2690261" cy="754664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Защитные знаки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КИМ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3844" y="1428736"/>
            <a:ext cx="2690261" cy="431499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Знакоместа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35431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428625"/>
            <a:ext cx="8915400" cy="785813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/>
                <a:cs typeface="Calibri"/>
              </a:rPr>
              <a:t>Техническая подготовка и </a:t>
            </a:r>
            <a:r>
              <a:rPr lang="ru-RU" sz="2800" dirty="0" smtClean="0">
                <a:latin typeface="Calibri"/>
                <a:cs typeface="Calibri"/>
              </a:rPr>
              <a:t>контроль технической готовности 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737" y="1986683"/>
            <a:ext cx="9307513" cy="435565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 smtClean="0"/>
              <a:t>Резервные </a:t>
            </a:r>
            <a:r>
              <a:rPr sz="2300" b="1" dirty="0"/>
              <a:t>станции </a:t>
            </a:r>
            <a:r>
              <a:rPr sz="2300" b="1" dirty="0" smtClean="0"/>
              <a:t>проходят тех. подготовку: </a:t>
            </a:r>
          </a:p>
          <a:p>
            <a:pPr marL="938757" lvl="1" indent="-402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300" b="1" dirty="0" smtClean="0"/>
              <a:t>указывается признак «резерв», </a:t>
            </a:r>
          </a:p>
          <a:p>
            <a:pPr marL="938757" lvl="1" indent="-402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300" b="1" dirty="0" smtClean="0"/>
              <a:t>номер аудитории допустимо указать перед началом </a:t>
            </a:r>
            <a:r>
              <a:rPr sz="2300" b="1" dirty="0"/>
              <a:t>печати</a:t>
            </a:r>
            <a:r>
              <a:rPr sz="2300" b="1" dirty="0" smtClean="0"/>
              <a:t>).</a:t>
            </a:r>
            <a:endParaRPr sz="2300" b="1" dirty="0"/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/>
              <a:t>Акты передаются со всех </a:t>
            </a:r>
            <a:r>
              <a:rPr sz="2300" b="1" dirty="0" smtClean="0"/>
              <a:t>станций печати, </a:t>
            </a:r>
            <a:r>
              <a:rPr sz="2300" b="1" dirty="0"/>
              <a:t>включая </a:t>
            </a:r>
            <a:r>
              <a:rPr sz="2300" b="1" dirty="0" smtClean="0"/>
              <a:t>резервные.</a:t>
            </a:r>
            <a:endParaRPr sz="2300" b="1" dirty="0"/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/>
              <a:t>Код </a:t>
            </a:r>
            <a:r>
              <a:rPr sz="2300" b="1" dirty="0" smtClean="0"/>
              <a:t>региона и </a:t>
            </a:r>
            <a:r>
              <a:rPr sz="2300" b="1" dirty="0"/>
              <a:t>код </a:t>
            </a:r>
            <a:r>
              <a:rPr sz="2300" b="1" dirty="0" smtClean="0"/>
              <a:t>ППЭ, указанные на станции, будут напечатаны на бланках.</a:t>
            </a:r>
            <a:endParaRPr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737" y="1282533"/>
            <a:ext cx="9307513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sz="2800" b="1" dirty="0">
                <a:solidFill>
                  <a:srgbClr val="0A92C1"/>
                </a:solidFill>
              </a:rPr>
              <a:t>Станция печати</a:t>
            </a:r>
          </a:p>
        </p:txBody>
      </p:sp>
    </p:spTree>
    <p:extLst>
      <p:ext uri="{BB962C8B-B14F-4D97-AF65-F5344CB8AC3E}">
        <p14:creationId xmlns="" xmlns:p14="http://schemas.microsoft.com/office/powerpoint/2010/main" val="11296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8915400" cy="785812"/>
          </a:xfrm>
        </p:spPr>
        <p:txBody>
          <a:bodyPr>
            <a:noAutofit/>
          </a:bodyPr>
          <a:lstStyle/>
          <a:p>
            <a:r>
              <a:rPr lang="ru-RU" sz="2800" dirty="0">
                <a:latin typeface="Calibri"/>
                <a:cs typeface="Calibri"/>
              </a:rPr>
              <a:t>Техническая подготовка и </a:t>
            </a:r>
            <a:r>
              <a:rPr lang="ru-RU" sz="2800" dirty="0" smtClean="0">
                <a:latin typeface="Calibri"/>
                <a:cs typeface="Calibri"/>
              </a:rPr>
              <a:t>контроль технической готовности 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737" y="1986712"/>
            <a:ext cx="9307513" cy="4886565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 smtClean="0"/>
              <a:t>Контроль качества печати:</a:t>
            </a:r>
            <a:r>
              <a:rPr lang="en-US" sz="2300" b="1" dirty="0" smtClean="0"/>
              <a:t> </a:t>
            </a:r>
            <a:endParaRPr sz="2300" b="1" dirty="0" smtClean="0"/>
          </a:p>
          <a:p>
            <a:pPr marL="871703" lvl="1" indent="-3352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300" b="1" dirty="0" smtClean="0"/>
              <a:t>тестовые комплекты </a:t>
            </a:r>
            <a:r>
              <a:rPr sz="2300" b="1" dirty="0"/>
              <a:t>со всех станций печати, включая резервные, необходимо отсканировать </a:t>
            </a:r>
            <a:r>
              <a:rPr sz="2300" b="1" dirty="0" smtClean="0"/>
              <a:t>на </a:t>
            </a:r>
            <a:r>
              <a:rPr sz="2300" b="1" dirty="0"/>
              <a:t>станции </a:t>
            </a:r>
            <a:r>
              <a:rPr sz="2300" b="1" dirty="0" smtClean="0"/>
              <a:t>сканирования</a:t>
            </a:r>
            <a:r>
              <a:rPr sz="2300" b="1" dirty="0"/>
              <a:t>.</a:t>
            </a:r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 smtClean="0"/>
              <a:t>Все </a:t>
            </a:r>
            <a:r>
              <a:rPr sz="2300" b="1" dirty="0"/>
              <a:t>типы бланков со всех принтеров должны быть распознаны </a:t>
            </a:r>
            <a:r>
              <a:rPr sz="2300" b="1" dirty="0" smtClean="0"/>
              <a:t>корректно. В </a:t>
            </a:r>
            <a:r>
              <a:rPr sz="2300" b="1" dirty="0"/>
              <a:t>случае </a:t>
            </a:r>
            <a:r>
              <a:rPr sz="2300" b="1" dirty="0" smtClean="0"/>
              <a:t>нераспознанного </a:t>
            </a:r>
            <a:r>
              <a:rPr sz="2300" b="1" dirty="0"/>
              <a:t>типа бланка или некачественного изображения </a:t>
            </a:r>
            <a:r>
              <a:rPr sz="2300" b="1" dirty="0" smtClean="0"/>
              <a:t>необходимо:</a:t>
            </a:r>
          </a:p>
          <a:p>
            <a:pPr marL="871703" lvl="1" indent="-3352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300" b="1" dirty="0" smtClean="0"/>
              <a:t>изменить </a:t>
            </a:r>
            <a:r>
              <a:rPr sz="2300" b="1" dirty="0"/>
              <a:t>яркость/контрастность при </a:t>
            </a:r>
            <a:r>
              <a:rPr sz="2300" b="1" dirty="0" smtClean="0"/>
              <a:t>сканировании;</a:t>
            </a:r>
          </a:p>
          <a:p>
            <a:pPr marL="871703" lvl="1" indent="-3352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300" b="1" dirty="0"/>
              <a:t>и</a:t>
            </a:r>
            <a:r>
              <a:rPr sz="2300" b="1" dirty="0" smtClean="0"/>
              <a:t>зменить настройки </a:t>
            </a:r>
            <a:r>
              <a:rPr sz="2300" b="1" dirty="0"/>
              <a:t>принтера при печати.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85737" y="1282533"/>
            <a:ext cx="9307513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sz="2800" b="1" dirty="0" smtClean="0">
                <a:solidFill>
                  <a:srgbClr val="0A92C1"/>
                </a:solidFill>
              </a:rPr>
              <a:t>Станция </a:t>
            </a:r>
            <a:r>
              <a:rPr sz="2800" b="1" dirty="0">
                <a:solidFill>
                  <a:srgbClr val="0A92C1"/>
                </a:solidFill>
              </a:rPr>
              <a:t>сканирования</a:t>
            </a:r>
          </a:p>
        </p:txBody>
      </p:sp>
    </p:spTree>
    <p:extLst>
      <p:ext uri="{BB962C8B-B14F-4D97-AF65-F5344CB8AC3E}">
        <p14:creationId xmlns="" xmlns:p14="http://schemas.microsoft.com/office/powerpoint/2010/main" val="143555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8915400" cy="78581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Calibri"/>
                <a:cs typeface="Calibri"/>
              </a:rPr>
              <a:t>Техническая подготовка и </a:t>
            </a:r>
            <a:r>
              <a:rPr lang="ru-RU" sz="3200" dirty="0" smtClean="0">
                <a:latin typeface="Calibri"/>
                <a:cs typeface="Calibri"/>
              </a:rPr>
              <a:t>контроль технической готовности </a:t>
            </a:r>
            <a:endParaRPr lang="ru-RU" sz="32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737" y="1986713"/>
            <a:ext cx="9307513" cy="435565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 smtClean="0"/>
              <a:t>При настройке печати ДБО2 следует </a:t>
            </a:r>
            <a:r>
              <a:rPr sz="2300" b="1" dirty="0"/>
              <a:t>использовать тестовую </a:t>
            </a:r>
            <a:r>
              <a:rPr sz="2300" b="1" dirty="0" smtClean="0"/>
              <a:t>страницу.</a:t>
            </a:r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 smtClean="0"/>
              <a:t>ДБО2 </a:t>
            </a:r>
            <a:r>
              <a:rPr sz="2300" b="1" dirty="0"/>
              <a:t>необходимо напечатать на станции авторизации </a:t>
            </a:r>
            <a:r>
              <a:rPr sz="2300" b="1" dirty="0" smtClean="0"/>
              <a:t>заранее: </a:t>
            </a:r>
          </a:p>
          <a:p>
            <a:pPr marL="938757" lvl="1" indent="-402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300" b="1" dirty="0" smtClean="0"/>
              <a:t>функция </a:t>
            </a:r>
            <a:r>
              <a:rPr sz="2300" b="1" dirty="0"/>
              <a:t>доступна после подтверждения настроек станции и</a:t>
            </a:r>
            <a:r>
              <a:rPr sz="2300" b="1" dirty="0" smtClean="0"/>
              <a:t> </a:t>
            </a:r>
            <a:r>
              <a:rPr sz="2300" b="1" dirty="0"/>
              <a:t>авторизации члена </a:t>
            </a:r>
            <a:r>
              <a:rPr sz="2300" b="1" dirty="0" smtClean="0"/>
              <a:t>ГЭК; </a:t>
            </a:r>
          </a:p>
          <a:p>
            <a:pPr marL="938757" lvl="1" indent="-4023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300" b="1" dirty="0"/>
              <a:t>к</a:t>
            </a:r>
            <a:r>
              <a:rPr sz="2300" b="1" dirty="0" smtClean="0"/>
              <a:t>од </a:t>
            </a:r>
            <a:r>
              <a:rPr sz="2300" b="1" dirty="0"/>
              <a:t>региона впечатывается в бланк </a:t>
            </a:r>
            <a:r>
              <a:rPr sz="2300" b="1" dirty="0" smtClean="0"/>
              <a:t>из настроек станции.</a:t>
            </a:r>
            <a:endParaRPr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737" y="1282533"/>
            <a:ext cx="9307513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sz="2800" b="1" dirty="0" smtClean="0">
                <a:solidFill>
                  <a:srgbClr val="0A92C1"/>
                </a:solidFill>
              </a:rPr>
              <a:t>Станция авторизации</a:t>
            </a:r>
            <a:endParaRPr sz="2800" b="1" dirty="0">
              <a:solidFill>
                <a:srgbClr val="0A92C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64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8915400" cy="785812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Calibri"/>
                <a:cs typeface="Calibri"/>
              </a:rPr>
              <a:t>Проведение и завершение экзамена</a:t>
            </a:r>
            <a:endParaRPr lang="ru-RU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185737" y="1905864"/>
            <a:ext cx="9307513" cy="4215612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000" b="1" dirty="0" smtClean="0"/>
              <a:t>Полный </a:t>
            </a:r>
            <a:r>
              <a:rPr sz="2000" b="1" dirty="0"/>
              <a:t>комплект на письменный экзамен включает БР, БО1, БО2, </a:t>
            </a:r>
            <a:r>
              <a:rPr sz="2000" b="1" dirty="0" smtClean="0">
                <a:solidFill>
                  <a:schemeClr val="accent2"/>
                </a:solidFill>
              </a:rPr>
              <a:t>ДБО2</a:t>
            </a:r>
            <a:r>
              <a:rPr lang="en-US" sz="2000" b="1" dirty="0" smtClean="0"/>
              <a:t>.</a:t>
            </a:r>
            <a:endParaRPr sz="2000" b="1" dirty="0"/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000" b="1" dirty="0" smtClean="0"/>
              <a:t>Для </a:t>
            </a:r>
            <a:r>
              <a:rPr sz="2000" b="1" dirty="0"/>
              <a:t>китайского языка на БО2 и ДБО2 увеличены </a:t>
            </a:r>
            <a:r>
              <a:rPr sz="2000" b="1" dirty="0" smtClean="0"/>
              <a:t>клетки</a:t>
            </a:r>
            <a:r>
              <a:rPr lang="en-US" sz="2000" b="1" dirty="0"/>
              <a:t>.</a:t>
            </a:r>
            <a:endParaRPr sz="2000" b="1" dirty="0"/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000" b="1" dirty="0" smtClean="0"/>
              <a:t>Для </a:t>
            </a:r>
            <a:r>
              <a:rPr sz="2000" b="1" dirty="0"/>
              <a:t>устной части </a:t>
            </a:r>
            <a:r>
              <a:rPr sz="2000" b="1" dirty="0" smtClean="0"/>
              <a:t>печатаются </a:t>
            </a:r>
            <a:r>
              <a:rPr sz="2000" b="1" dirty="0"/>
              <a:t>бланки регистрации устного экзамена, в составе комплекта </a:t>
            </a:r>
            <a:r>
              <a:rPr sz="2000" b="1" dirty="0" smtClean="0"/>
              <a:t>один бланк</a:t>
            </a:r>
            <a:r>
              <a:rPr lang="en-US" sz="2000" b="1" dirty="0" smtClean="0"/>
              <a:t>.</a:t>
            </a:r>
            <a:r>
              <a:rPr sz="2000" b="1" dirty="0" smtClean="0"/>
              <a:t> </a:t>
            </a:r>
            <a:endParaRPr lang="en-US" sz="2000" b="1" dirty="0" smtClean="0"/>
          </a:p>
          <a:p>
            <a:pPr marL="871703" lvl="1" indent="-33527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sz="2000" b="1" dirty="0" smtClean="0"/>
              <a:t>Участнику </a:t>
            </a:r>
            <a:r>
              <a:rPr sz="2000" b="1" dirty="0"/>
              <a:t>не требуется сверять </a:t>
            </a:r>
            <a:r>
              <a:rPr sz="2000" b="1" dirty="0" smtClean="0"/>
              <a:t>номер КИМ, озвучивается </a:t>
            </a:r>
            <a:r>
              <a:rPr sz="2000" b="1" dirty="0"/>
              <a:t>номер КИМ, который выведен на экране станции </a:t>
            </a:r>
            <a:r>
              <a:rPr sz="2000" b="1" dirty="0" smtClean="0"/>
              <a:t>записи</a:t>
            </a:r>
            <a:r>
              <a:rPr lang="en-US" sz="2000" b="1" dirty="0" smtClean="0"/>
              <a:t>.</a:t>
            </a:r>
            <a:endParaRPr sz="2000" b="1" dirty="0" smtClean="0"/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000" b="1" dirty="0" smtClean="0"/>
              <a:t>Журналы собираются и загружаются в раздел мониторинга станции авторизации со всех станций печати, включая не использованные резервные станции.</a:t>
            </a:r>
            <a:endParaRPr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85737" y="1282533"/>
            <a:ext cx="9307513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sz="2800" b="1" dirty="0" smtClean="0">
                <a:solidFill>
                  <a:srgbClr val="0A92C1"/>
                </a:solidFill>
              </a:rPr>
              <a:t>Станция печати</a:t>
            </a:r>
            <a:endParaRPr sz="2800" b="1" dirty="0">
              <a:solidFill>
                <a:srgbClr val="0A92C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365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8757" y="68626"/>
            <a:ext cx="7020780" cy="960107"/>
          </a:xfrm>
        </p:spPr>
        <p:txBody>
          <a:bodyPr>
            <a:normAutofit fontScale="90000"/>
          </a:bodyPr>
          <a:lstStyle/>
          <a:p>
            <a:pPr algn="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Развитие новых технологий ЕГЭ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Содержимое 5"/>
          <p:cNvSpPr txBox="1">
            <a:spLocks/>
          </p:cNvSpPr>
          <p:nvPr/>
        </p:nvSpPr>
        <p:spPr>
          <a:xfrm>
            <a:off x="484094" y="1316765"/>
            <a:ext cx="8915400" cy="536208"/>
          </a:xfrm>
          <a:prstGeom prst="rect">
            <a:avLst/>
          </a:prstGeom>
        </p:spPr>
        <p:txBody>
          <a:bodyPr lIns="107287" tIns="53643" rIns="107287" bIns="53643">
            <a:normAutofit/>
          </a:bodyPr>
          <a:lstStyle/>
          <a:p>
            <a:pPr marL="375503" indent="-375503" algn="ctr" defTabSz="1072866">
              <a:spcBef>
                <a:spcPts val="821"/>
              </a:spcBef>
              <a:buClr>
                <a:schemeClr val="accent2"/>
              </a:buClr>
              <a:buSzPct val="60000"/>
              <a:defRPr/>
            </a:pPr>
            <a:r>
              <a:rPr dirty="0" smtClean="0">
                <a:solidFill>
                  <a:schemeClr val="accent4">
                    <a:lumMod val="75000"/>
                  </a:schemeClr>
                </a:solidFill>
                <a:cs typeface="Times New Roman" pitchFamily="18" charset="0"/>
              </a:rPr>
              <a:t>Количество ППЭ с технологией печати КИМ в аудитории</a:t>
            </a:r>
            <a:endParaRPr dirty="0">
              <a:solidFill>
                <a:schemeClr val="accent4">
                  <a:lumMod val="75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0" y="1809738"/>
            <a:ext cx="9906000" cy="3840427"/>
            <a:chOff x="-180528" y="1988840"/>
            <a:chExt cx="9145016" cy="3415928"/>
          </a:xfrm>
          <a:solidFill>
            <a:srgbClr val="C00000"/>
          </a:solidFill>
          <a:effectLst/>
        </p:grpSpPr>
        <p:grpSp>
          <p:nvGrpSpPr>
            <p:cNvPr id="11" name="Группа 12"/>
            <p:cNvGrpSpPr/>
            <p:nvPr/>
          </p:nvGrpSpPr>
          <p:grpSpPr>
            <a:xfrm>
              <a:off x="-180528" y="1988840"/>
              <a:ext cx="9145016" cy="3415928"/>
              <a:chOff x="-180528" y="3284984"/>
              <a:chExt cx="9145016" cy="3415928"/>
            </a:xfrm>
            <a:grpFill/>
          </p:grpSpPr>
          <p:graphicFrame>
            <p:nvGraphicFramePr>
              <p:cNvPr id="13" name="Диаграмма 12"/>
              <p:cNvGraphicFramePr/>
              <p:nvPr/>
            </p:nvGraphicFramePr>
            <p:xfrm>
              <a:off x="-180528" y="3284984"/>
              <a:ext cx="3096344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  <p:graphicFrame>
            <p:nvGraphicFramePr>
              <p:cNvPr id="14" name="Диаграмма 13"/>
              <p:cNvGraphicFramePr/>
              <p:nvPr/>
            </p:nvGraphicFramePr>
            <p:xfrm>
              <a:off x="2843808" y="3284984"/>
              <a:ext cx="3168352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graphicFrame>
            <p:nvGraphicFramePr>
              <p:cNvPr id="15" name="Диаграмма 14"/>
              <p:cNvGraphicFramePr/>
              <p:nvPr/>
            </p:nvGraphicFramePr>
            <p:xfrm>
              <a:off x="5940152" y="3284984"/>
              <a:ext cx="3024336" cy="341592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4"/>
              </a:graphicData>
            </a:graphic>
          </p:graphicFrame>
        </p:grpSp>
        <p:sp>
          <p:nvSpPr>
            <p:cNvPr id="12" name="Штриховая стрелка вправо 11"/>
            <p:cNvSpPr/>
            <p:nvPr/>
          </p:nvSpPr>
          <p:spPr>
            <a:xfrm>
              <a:off x="2447548" y="3611406"/>
              <a:ext cx="936208" cy="649567"/>
            </a:xfrm>
            <a:prstGeom prst="stripedRightArrow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Штриховая стрелка вправо 24"/>
          <p:cNvSpPr/>
          <p:nvPr/>
        </p:nvSpPr>
        <p:spPr>
          <a:xfrm>
            <a:off x="6123130" y="3621022"/>
            <a:ext cx="1014113" cy="730289"/>
          </a:xfrm>
          <a:prstGeom prst="stripedRightArrow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ru-RU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6" name="Содержимое 5"/>
          <p:cNvSpPr txBox="1">
            <a:spLocks/>
          </p:cNvSpPr>
          <p:nvPr/>
        </p:nvSpPr>
        <p:spPr>
          <a:xfrm>
            <a:off x="1625180" y="3619501"/>
            <a:ext cx="1092121" cy="384043"/>
          </a:xfrm>
          <a:prstGeom prst="rect">
            <a:avLst/>
          </a:prstGeom>
        </p:spPr>
        <p:txBody>
          <a:bodyPr lIns="107287" tIns="53643" rIns="107287" bIns="53643">
            <a:normAutofit fontScale="92500" lnSpcReduction="10000"/>
          </a:bodyPr>
          <a:lstStyle/>
          <a:p>
            <a:pPr marL="375503" indent="-375503" algn="ctr" defTabSz="1072866">
              <a:spcBef>
                <a:spcPts val="821"/>
              </a:spcBef>
              <a:buClr>
                <a:schemeClr val="accent2"/>
              </a:buClr>
              <a:buSzPct val="60000"/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22 ППЭ </a:t>
            </a:r>
            <a:endParaRPr b="1" dirty="0">
              <a:solidFill>
                <a:schemeClr val="bg1"/>
              </a:solidFill>
              <a:cs typeface="Times New Roman" pitchFamily="18" charset="0"/>
            </a:endParaRPr>
          </a:p>
        </p:txBody>
      </p:sp>
      <p:sp>
        <p:nvSpPr>
          <p:cNvPr id="17" name="Содержимое 5"/>
          <p:cNvSpPr txBox="1">
            <a:spLocks/>
          </p:cNvSpPr>
          <p:nvPr/>
        </p:nvSpPr>
        <p:spPr>
          <a:xfrm>
            <a:off x="4798218" y="4095755"/>
            <a:ext cx="1092121" cy="384043"/>
          </a:xfrm>
          <a:prstGeom prst="rect">
            <a:avLst/>
          </a:prstGeom>
        </p:spPr>
        <p:txBody>
          <a:bodyPr lIns="107287" tIns="53643" rIns="107287" bIns="53643">
            <a:normAutofit fontScale="92500" lnSpcReduction="10000"/>
          </a:bodyPr>
          <a:lstStyle/>
          <a:p>
            <a:pPr marL="375503" indent="-375503" algn="ctr" defTabSz="1072866">
              <a:spcBef>
                <a:spcPts val="821"/>
              </a:spcBef>
              <a:buClr>
                <a:schemeClr val="accent2"/>
              </a:buClr>
              <a:buSzPct val="60000"/>
              <a:defRPr/>
            </a:pPr>
            <a:r>
              <a:rPr lang="ru-RU" b="1" dirty="0" smtClean="0">
                <a:solidFill>
                  <a:schemeClr val="bg1"/>
                </a:solidFill>
                <a:cs typeface="Times New Roman" pitchFamily="18" charset="0"/>
              </a:rPr>
              <a:t>41 ППЭ </a:t>
            </a:r>
            <a:endParaRPr b="1" dirty="0">
              <a:solidFill>
                <a:schemeClr val="bg1"/>
              </a:solidFill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8588"/>
            <a:ext cx="8915400" cy="785812"/>
          </a:xfrm>
        </p:spPr>
        <p:txBody>
          <a:bodyPr>
            <a:noAutofit/>
          </a:bodyPr>
          <a:lstStyle/>
          <a:p>
            <a:r>
              <a:rPr lang="ru-RU" sz="3600" dirty="0">
                <a:latin typeface="Calibri"/>
                <a:cs typeface="Calibri"/>
              </a:rPr>
              <a:t>Проведение и завершение экзамена</a:t>
            </a:r>
            <a:endParaRPr lang="ru-RU" sz="3600" dirty="0"/>
          </a:p>
        </p:txBody>
      </p:sp>
      <p:sp>
        <p:nvSpPr>
          <p:cNvPr id="20" name="TextBox 19"/>
          <p:cNvSpPr txBox="1"/>
          <p:nvPr/>
        </p:nvSpPr>
        <p:spPr>
          <a:xfrm>
            <a:off x="238092" y="1571612"/>
            <a:ext cx="9482171" cy="2762907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dirty="0" smtClean="0"/>
              <a:t>При </a:t>
            </a:r>
            <a:r>
              <a:rPr sz="2300" b="1" dirty="0"/>
              <a:t>проверке комплектности </a:t>
            </a:r>
            <a:r>
              <a:rPr sz="2300" b="1"/>
              <a:t>учитываются </a:t>
            </a:r>
            <a:r>
              <a:rPr sz="2300" b="1" smtClean="0"/>
              <a:t>БО2 лист 2, </a:t>
            </a:r>
            <a:r>
              <a:rPr sz="2300" b="1" dirty="0"/>
              <a:t>напечатанные на станции печати в составе </a:t>
            </a:r>
            <a:r>
              <a:rPr sz="2300" b="1" dirty="0" smtClean="0"/>
              <a:t>комплекта. При их отсутствии экспорт пакета данных невозможен.</a:t>
            </a:r>
          </a:p>
          <a:p>
            <a:pPr marL="335270" indent="-33527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sz="2300" b="1" smtClean="0"/>
              <a:t>БО2 лист 2 </a:t>
            </a:r>
            <a:r>
              <a:rPr sz="2300" b="1" dirty="0"/>
              <a:t>со станции печати связывается </a:t>
            </a:r>
            <a:r>
              <a:rPr sz="2300" b="1" dirty="0" smtClean="0"/>
              <a:t>со «своим» БО2 при распознавании QR-кода.</a:t>
            </a:r>
            <a:endParaRPr sz="23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38092" y="867432"/>
            <a:ext cx="9307513" cy="539221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</a:bodyPr>
          <a:lstStyle/>
          <a:p>
            <a:pPr lvl="0"/>
            <a:r>
              <a:rPr sz="2800" b="1" dirty="0" smtClean="0">
                <a:solidFill>
                  <a:srgbClr val="0A92C1"/>
                </a:solidFill>
              </a:rPr>
              <a:t>Станция </a:t>
            </a:r>
            <a:r>
              <a:rPr sz="2800" b="1" dirty="0">
                <a:solidFill>
                  <a:srgbClr val="0A92C1"/>
                </a:solidFill>
              </a:rPr>
              <a:t>сканирования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837"/>
          <a:stretch/>
        </p:blipFill>
        <p:spPr>
          <a:xfrm>
            <a:off x="2024042" y="4214818"/>
            <a:ext cx="6023614" cy="1584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9890"/>
          <a:stretch/>
        </p:blipFill>
        <p:spPr>
          <a:xfrm>
            <a:off x="2024043" y="5110258"/>
            <a:ext cx="6039597" cy="1584000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5661427" y="4440527"/>
            <a:ext cx="1625896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1427" y="5335967"/>
            <a:ext cx="1625895" cy="428625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63704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86921" y="285729"/>
            <a:ext cx="9204325" cy="1277885"/>
          </a:xfrm>
          <a:prstGeom prst="rect">
            <a:avLst/>
          </a:prstGeom>
        </p:spPr>
        <p:txBody>
          <a:bodyPr lIns="107287" tIns="53643" rIns="107287" bIns="53643">
            <a:spAutoFit/>
          </a:bodyPr>
          <a:lstStyle/>
          <a:p>
            <a:pPr algn="ctr">
              <a:spcBef>
                <a:spcPts val="704"/>
              </a:spcBef>
              <a:defRPr/>
            </a:pPr>
            <a:r>
              <a:rPr sz="3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Состав индивидуального комплекта ЕГЭ</a:t>
            </a:r>
            <a:endParaRPr sz="38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9531" y="1047733"/>
            <a:ext cx="2208287" cy="28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03756" y="1056640"/>
            <a:ext cx="2208287" cy="28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7126" y="1051576"/>
            <a:ext cx="2208287" cy="2880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4016" y="1053067"/>
            <a:ext cx="2208287" cy="2880000"/>
          </a:xfrm>
          <a:prstGeom prst="rect">
            <a:avLst/>
          </a:prstGeom>
        </p:spPr>
      </p:pic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45902" y="4072072"/>
            <a:ext cx="3942752" cy="2370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7287" tIns="53643" rIns="107287" bIns="53643"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indent="0"/>
            <a:r>
              <a:rPr lang="ru-RU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Черно-белые бланки: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бланк регистрации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1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dirty="0">
                <a:solidFill>
                  <a:srgbClr val="2333CD"/>
                </a:solidFill>
                <a:cs typeface="Times New Roman" panose="02020603050405020304" pitchFamily="18" charset="0"/>
              </a:rPr>
              <a:t>б</a:t>
            </a:r>
            <a:r>
              <a:rPr lang="ru-RU" altLang="ru-RU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ланк ответов № 2 лист 1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бланк ответов № 2 лист 2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КИМ</a:t>
            </a:r>
          </a:p>
          <a:p>
            <a:pPr marL="402325" indent="-402325">
              <a:buFont typeface="Arial" panose="020B0604020202020204" pitchFamily="34" charset="0"/>
              <a:buChar char="•"/>
            </a:pPr>
            <a:r>
              <a:rPr lang="ru-RU" altLang="ru-RU" dirty="0" smtClean="0">
                <a:solidFill>
                  <a:srgbClr val="2333CD"/>
                </a:solidFill>
                <a:cs typeface="Times New Roman" panose="02020603050405020304" pitchFamily="18" charset="0"/>
              </a:rPr>
              <a:t>Контрольный лист</a:t>
            </a:r>
            <a:endParaRPr lang="ru-RU" altLang="ru-RU" dirty="0">
              <a:solidFill>
                <a:srgbClr val="2333CD"/>
              </a:solidFill>
              <a:cs typeface="Times New Roman" panose="02020603050405020304" pitchFamily="18" charset="0"/>
            </a:endParaRPr>
          </a:p>
        </p:txBody>
      </p:sp>
      <p:pic>
        <p:nvPicPr>
          <p:cNvPr id="13" name="Picture 3" descr="E:\Презентации\2008\13-14 марта\RUS_01_2007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6046" y="3373461"/>
            <a:ext cx="3879944" cy="25619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5116221" y="3827961"/>
            <a:ext cx="1745881" cy="25262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506506" y="2057496"/>
            <a:ext cx="4368485" cy="1373909"/>
          </a:xfrm>
          <a:prstGeom prst="rect">
            <a:avLst/>
          </a:prstGeom>
          <a:solidFill>
            <a:srgbClr val="E6EDF6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405" tIns="40231" rIns="80405" bIns="40231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 algn="ctr"/>
            <a:r>
              <a:rPr altLang="ru-RU" sz="2100" dirty="0" smtClean="0"/>
              <a:t>Всероссийская тренировка </a:t>
            </a:r>
          </a:p>
          <a:p>
            <a:pPr algn="ctr"/>
            <a:r>
              <a:rPr altLang="ru-RU" sz="2100" dirty="0" smtClean="0"/>
              <a:t>по </a:t>
            </a:r>
            <a:r>
              <a:rPr altLang="ru-RU" sz="2100" dirty="0"/>
              <a:t>технологии печати полного комплекта экзаменационных материалов в аудиториях </a:t>
            </a:r>
            <a:r>
              <a:rPr altLang="ru-RU" sz="2100" dirty="0" smtClean="0"/>
              <a:t>ППЭ</a:t>
            </a:r>
            <a:endParaRPr altLang="ru-RU" sz="21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59616929"/>
              </p:ext>
            </p:extLst>
          </p:nvPr>
        </p:nvGraphicFramePr>
        <p:xfrm>
          <a:off x="464312" y="3810003"/>
          <a:ext cx="4379691" cy="2034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166786" y="928670"/>
            <a:ext cx="8127953" cy="5121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0405" tIns="40231" rIns="80405" bIns="40231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 algn="ctr"/>
            <a:r>
              <a:rPr altLang="ru-RU" sz="2800" dirty="0" smtClean="0"/>
              <a:t>Тренировочные мероприятия</a:t>
            </a:r>
            <a:endParaRPr altLang="ru-RU" sz="2800" dirty="0"/>
          </a:p>
        </p:txBody>
      </p:sp>
      <p:graphicFrame>
        <p:nvGraphicFramePr>
          <p:cNvPr id="12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32916965"/>
              </p:ext>
            </p:extLst>
          </p:nvPr>
        </p:nvGraphicFramePr>
        <p:xfrm>
          <a:off x="5262565" y="3810003"/>
          <a:ext cx="4368485" cy="1971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5244979" y="2058313"/>
            <a:ext cx="4368485" cy="1373909"/>
          </a:xfrm>
          <a:prstGeom prst="rect">
            <a:avLst/>
          </a:prstGeom>
          <a:solidFill>
            <a:srgbClr val="E6EDF6"/>
          </a:solidFill>
          <a:ln>
            <a:noFill/>
          </a:ln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80405" tIns="40231" rIns="80405" bIns="40231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sz="2300"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 algn="ctr"/>
            <a:endParaRPr altLang="ru-RU" sz="2100" dirty="0" smtClean="0"/>
          </a:p>
          <a:p>
            <a:pPr algn="ctr"/>
            <a:r>
              <a:rPr altLang="ru-RU" sz="2100" dirty="0" smtClean="0"/>
              <a:t>Самостоятельные тренировочные мероприятия </a:t>
            </a:r>
            <a:endParaRPr altLang="ru-RU" sz="2100" dirty="0"/>
          </a:p>
          <a:p>
            <a:pPr algn="ctr"/>
            <a:endParaRPr altLang="ru-RU" sz="2100" dirty="0"/>
          </a:p>
        </p:txBody>
      </p:sp>
    </p:spTree>
    <p:extLst>
      <p:ext uri="{BB962C8B-B14F-4D97-AF65-F5344CB8AC3E}">
        <p14:creationId xmlns="" xmlns:p14="http://schemas.microsoft.com/office/powerpoint/2010/main" val="207534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520619" y="262062"/>
            <a:ext cx="8346927" cy="51213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0405" tIns="40231" rIns="80405" bIns="40231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altLang="ru-RU" sz="2800" dirty="0"/>
              <a:t>Тренировочные мероприятия</a:t>
            </a:r>
          </a:p>
        </p:txBody>
      </p:sp>
      <p:graphicFrame>
        <p:nvGraphicFramePr>
          <p:cNvPr id="4" name="Объект 7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956868171"/>
              </p:ext>
            </p:extLst>
          </p:nvPr>
        </p:nvGraphicFramePr>
        <p:xfrm>
          <a:off x="974558" y="4886226"/>
          <a:ext cx="8112901" cy="1560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80968" y="1000108"/>
            <a:ext cx="9049005" cy="1143077"/>
          </a:xfrm>
          <a:prstGeom prst="rect">
            <a:avLst/>
          </a:prstGeom>
          <a:solidFill>
            <a:srgbClr val="E6EDF6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0405" tIns="40231" rIns="80405" bIns="40231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pPr algn="ctr"/>
            <a:r>
              <a:rPr altLang="ru-RU" sz="2300" dirty="0" smtClean="0"/>
              <a:t>Тренировка технологии проведения ЕГЭ по </a:t>
            </a:r>
            <a:r>
              <a:rPr altLang="ru-RU" sz="2300" dirty="0"/>
              <a:t>иностранным языкам </a:t>
            </a:r>
            <a:endParaRPr altLang="ru-RU" sz="2300" dirty="0" smtClean="0"/>
          </a:p>
          <a:p>
            <a:pPr algn="ctr"/>
            <a:r>
              <a:rPr altLang="ru-RU" sz="2300" dirty="0" smtClean="0"/>
              <a:t>(</a:t>
            </a:r>
            <a:r>
              <a:rPr altLang="ru-RU" sz="2300" dirty="0"/>
              <a:t>устная часть)</a:t>
            </a:r>
          </a:p>
        </p:txBody>
      </p:sp>
      <p:graphicFrame>
        <p:nvGraphicFramePr>
          <p:cNvPr id="16" name="Схема 15"/>
          <p:cNvGraphicFramePr/>
          <p:nvPr>
            <p:extLst>
              <p:ext uri="{D42A27DB-BD31-4B8C-83A1-F6EECF244321}">
                <p14:modId xmlns="" xmlns:p14="http://schemas.microsoft.com/office/powerpoint/2010/main" val="1186824306"/>
              </p:ext>
            </p:extLst>
          </p:nvPr>
        </p:nvGraphicFramePr>
        <p:xfrm>
          <a:off x="1006050" y="2285993"/>
          <a:ext cx="8034893" cy="17477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350489" y="4200472"/>
            <a:ext cx="9049005" cy="685752"/>
          </a:xfrm>
          <a:prstGeom prst="rect">
            <a:avLst/>
          </a:prstGeom>
          <a:solidFill>
            <a:srgbClr val="E6EDF6"/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lvl="0" algn="ctr"/>
            <a:r>
              <a:rPr altLang="ru-RU" sz="2300" b="1" dirty="0">
                <a:solidFill>
                  <a:srgbClr val="000099"/>
                </a:solidFill>
                <a:latin typeface="Cambria" pitchFamily="18" charset="0"/>
              </a:rPr>
              <a:t>Тренировки по видеонаблюдению</a:t>
            </a:r>
          </a:p>
        </p:txBody>
      </p:sp>
    </p:spTree>
    <p:extLst>
      <p:ext uri="{BB962C8B-B14F-4D97-AF65-F5344CB8AC3E}">
        <p14:creationId xmlns="" xmlns:p14="http://schemas.microsoft.com/office/powerpoint/2010/main" val="231453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1520619" y="257395"/>
            <a:ext cx="8502945" cy="5890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0405" tIns="40231" rIns="80405" bIns="40231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altLang="ru-RU" sz="3300" dirty="0" smtClean="0"/>
              <a:t>Федеральный обучающий портал</a:t>
            </a:r>
            <a:endParaRPr altLang="ru-RU" sz="33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31945154"/>
              </p:ext>
            </p:extLst>
          </p:nvPr>
        </p:nvGraphicFramePr>
        <p:xfrm>
          <a:off x="350489" y="1000108"/>
          <a:ext cx="8162505" cy="4771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381496" y="3000372"/>
            <a:ext cx="4024341" cy="892732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r>
              <a:rPr sz="1900" b="1" dirty="0">
                <a:latin typeface="Cambria" panose="02040503050406030204" pitchFamily="18" charset="0"/>
              </a:rPr>
              <a:t>Категории обучающих </a:t>
            </a:r>
            <a:r>
              <a:rPr sz="1900" b="1" dirty="0" smtClean="0">
                <a:latin typeface="Cambria" panose="02040503050406030204" pitchFamily="18" charset="0"/>
              </a:rPr>
              <a:t>материалов</a:t>
            </a:r>
            <a:endParaRPr sz="1900" b="1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411263" y="3905254"/>
            <a:ext cx="3970761" cy="1309696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107287" tIns="53643" rIns="107287" bIns="53643" rtlCol="0" anchor="ctr"/>
          <a:lstStyle/>
          <a:p>
            <a:pPr marL="168955" indent="-402325">
              <a:buFont typeface="+mj-lt"/>
              <a:buAutoNum type="arabicPeriod"/>
            </a:pPr>
            <a:r>
              <a:rPr sz="1900" b="1" dirty="0">
                <a:solidFill>
                  <a:srgbClr val="000099"/>
                </a:solidFill>
                <a:latin typeface="Cambria" panose="02040503050406030204" pitchFamily="18" charset="0"/>
              </a:rPr>
              <a:t>Тренажеры ПО</a:t>
            </a:r>
          </a:p>
          <a:p>
            <a:pPr marL="168955" indent="-402325">
              <a:buFont typeface="+mj-lt"/>
              <a:buAutoNum type="arabicPeriod"/>
            </a:pPr>
            <a:r>
              <a:rPr sz="1900" b="1" dirty="0">
                <a:solidFill>
                  <a:srgbClr val="000099"/>
                </a:solidFill>
                <a:latin typeface="Cambria" panose="02040503050406030204" pitchFamily="18" charset="0"/>
              </a:rPr>
              <a:t>Обучающие видеоролики</a:t>
            </a:r>
          </a:p>
          <a:p>
            <a:pPr marL="168955" indent="-402325">
              <a:buFont typeface="+mj-lt"/>
              <a:buAutoNum type="arabicPeriod"/>
            </a:pPr>
            <a:r>
              <a:rPr sz="1900" b="1" dirty="0">
                <a:solidFill>
                  <a:srgbClr val="000099"/>
                </a:solidFill>
                <a:latin typeface="Cambria" panose="02040503050406030204" pitchFamily="18" charset="0"/>
              </a:rPr>
              <a:t>Учебные дистанционные курсы</a:t>
            </a:r>
          </a:p>
        </p:txBody>
      </p:sp>
    </p:spTree>
    <p:extLst>
      <p:ext uri="{BB962C8B-B14F-4D97-AF65-F5344CB8AC3E}">
        <p14:creationId xmlns="" xmlns:p14="http://schemas.microsoft.com/office/powerpoint/2010/main" val="36210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520619" y="262063"/>
            <a:ext cx="8346927" cy="5890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0405" tIns="40231" rIns="80405" bIns="40231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altLang="ru-RU" sz="3300" dirty="0" smtClean="0"/>
              <a:t>Мониторинг</a:t>
            </a:r>
            <a:endParaRPr altLang="ru-RU" sz="33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52538" y="2428868"/>
            <a:ext cx="7553699" cy="9701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 fontAlgn="b"/>
            <a:r>
              <a:rPr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мониторинг </a:t>
            </a:r>
            <a:r>
              <a:rPr sz="2800" dirty="0">
                <a:solidFill>
                  <a:srgbClr val="000099"/>
                </a:solidFill>
                <a:latin typeface="Cambria" panose="02040503050406030204" pitchFamily="18" charset="0"/>
              </a:rPr>
              <a:t>технической оснащенности ППЭ </a:t>
            </a:r>
            <a:endParaRPr sz="2800" dirty="0" smtClean="0">
              <a:solidFill>
                <a:srgbClr val="000099"/>
              </a:solidFill>
              <a:latin typeface="Cambria" panose="02040503050406030204" pitchFamily="18" charset="0"/>
            </a:endParaRPr>
          </a:p>
          <a:p>
            <a:pPr algn="ctr" fontAlgn="b"/>
            <a:r>
              <a:rPr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с </a:t>
            </a:r>
            <a:r>
              <a:rPr sz="2800" dirty="0">
                <a:solidFill>
                  <a:srgbClr val="000099"/>
                </a:solidFill>
                <a:latin typeface="Cambria" panose="02040503050406030204" pitchFamily="18" charset="0"/>
              </a:rPr>
              <a:t>перечнем техники в каждом </a:t>
            </a:r>
            <a:r>
              <a:rPr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ППЭ</a:t>
            </a:r>
            <a:endParaRPr sz="2800" dirty="0">
              <a:solidFill>
                <a:srgbClr val="000099"/>
              </a:solidFill>
              <a:latin typeface="Cambria" panose="02040503050406030204" pitchFamily="18" charset="0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95414" y="4929198"/>
            <a:ext cx="7410823" cy="97010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 fontAlgn="b"/>
            <a:r>
              <a:rPr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проверка </a:t>
            </a:r>
            <a:r>
              <a:rPr sz="2800" dirty="0">
                <a:solidFill>
                  <a:srgbClr val="000099"/>
                </a:solidFill>
                <a:latin typeface="Cambria" panose="02040503050406030204" pitchFamily="18" charset="0"/>
              </a:rPr>
              <a:t>контактов технических специалистов в каждом ППЭ</a:t>
            </a:r>
          </a:p>
        </p:txBody>
      </p:sp>
      <p:grpSp>
        <p:nvGrpSpPr>
          <p:cNvPr id="2" name="Группа 6"/>
          <p:cNvGrpSpPr/>
          <p:nvPr/>
        </p:nvGrpSpPr>
        <p:grpSpPr>
          <a:xfrm>
            <a:off x="1452538" y="1714488"/>
            <a:ext cx="7500792" cy="701933"/>
            <a:chOff x="0" y="18815"/>
            <a:chExt cx="4616506" cy="112320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0" y="18815"/>
              <a:ext cx="4616506" cy="1123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Скругленный прямоугольник 4"/>
            <p:cNvSpPr/>
            <p:nvPr/>
          </p:nvSpPr>
          <p:spPr>
            <a:xfrm>
              <a:off x="54830" y="73645"/>
              <a:ext cx="4506846" cy="1013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10430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sz="2800" b="1" dirty="0">
                  <a:latin typeface="Cambria" panose="02040503050406030204" pitchFamily="18" charset="0"/>
                </a:rPr>
                <a:t>н</a:t>
              </a:r>
              <a:r>
                <a:rPr kumimoji="1" sz="2800" b="1" dirty="0" smtClean="0">
                  <a:latin typeface="Cambria" panose="02040503050406030204" pitchFamily="18" charset="0"/>
                </a:rPr>
                <a:t>оябрь 2017 года </a:t>
              </a:r>
              <a:r>
                <a:rPr kumimoji="1" sz="2800" b="1" dirty="0">
                  <a:latin typeface="Cambria" panose="02040503050406030204" pitchFamily="18" charset="0"/>
                </a:rPr>
                <a:t>– апрель 2018 </a:t>
              </a:r>
              <a:r>
                <a:rPr kumimoji="1" sz="2800" b="1" dirty="0" smtClean="0">
                  <a:latin typeface="Cambria" panose="02040503050406030204" pitchFamily="18" charset="0"/>
                </a:rPr>
                <a:t>года</a:t>
              </a:r>
              <a:endParaRPr kumimoji="1" sz="2800" b="1" dirty="0">
                <a:latin typeface="Cambria" panose="02040503050406030204" pitchFamily="18" charset="0"/>
              </a:endParaRPr>
            </a:p>
          </p:txBody>
        </p:sp>
      </p:grpSp>
      <p:grpSp>
        <p:nvGrpSpPr>
          <p:cNvPr id="3" name="Группа 9"/>
          <p:cNvGrpSpPr/>
          <p:nvPr/>
        </p:nvGrpSpPr>
        <p:grpSpPr>
          <a:xfrm>
            <a:off x="1523976" y="4214818"/>
            <a:ext cx="7500792" cy="701933"/>
            <a:chOff x="0" y="18815"/>
            <a:chExt cx="4616506" cy="112320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0" y="18815"/>
              <a:ext cx="4616506" cy="1123200"/>
            </a:xfrm>
            <a:prstGeom prst="round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54830" y="73645"/>
              <a:ext cx="4506846" cy="101354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algn="ctr" defTabSz="1043064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kumimoji="1" sz="2800" b="1" dirty="0">
                  <a:latin typeface="Cambria" panose="02040503050406030204" pitchFamily="18" charset="0"/>
                </a:rPr>
                <a:t>м</a:t>
              </a:r>
              <a:r>
                <a:rPr kumimoji="1" sz="2800" b="1" dirty="0" smtClean="0">
                  <a:latin typeface="Cambria" panose="02040503050406030204" pitchFamily="18" charset="0"/>
                </a:rPr>
                <a:t>арт-апрель </a:t>
              </a:r>
              <a:r>
                <a:rPr kumimoji="1" sz="2800" b="1" dirty="0">
                  <a:latin typeface="Cambria" panose="02040503050406030204" pitchFamily="18" charset="0"/>
                </a:rPr>
                <a:t>2018 года 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3424718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17300029"/>
              </p:ext>
            </p:extLst>
          </p:nvPr>
        </p:nvGraphicFramePr>
        <p:xfrm>
          <a:off x="809596" y="2428868"/>
          <a:ext cx="8424935" cy="18049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8072"/>
                <a:gridCol w="5328592"/>
                <a:gridCol w="2448271"/>
              </a:tblGrid>
              <a:tr h="37592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№</a:t>
                      </a:r>
                      <a:endParaRPr lang="ru-RU" sz="1900" dirty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Модуль</a:t>
                      </a:r>
                      <a:endParaRPr lang="ru-RU" sz="1900" dirty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Дата</a:t>
                      </a:r>
                      <a:endParaRPr lang="ru-RU" sz="1900" dirty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463876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1</a:t>
                      </a:r>
                      <a:endParaRPr lang="ru-RU" sz="1900" dirty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Программное</a:t>
                      </a:r>
                      <a:r>
                        <a:rPr lang="ru-RU" sz="1900" baseline="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обеспечение для ППЭ </a:t>
                      </a:r>
                      <a:endParaRPr lang="ru-RU" sz="1900" dirty="0" smtClean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27</a:t>
                      </a:r>
                      <a:r>
                        <a:rPr lang="ru-RU" sz="1900" b="1" baseline="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октября 2017 г.</a:t>
                      </a:r>
                      <a:r>
                        <a:rPr lang="en-US" sz="1900" b="1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</a:t>
                      </a:r>
                      <a:endParaRPr lang="ru-RU" sz="1900" b="1" dirty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944880">
                <a:tc>
                  <a:txBody>
                    <a:bodyPr/>
                    <a:lstStyle/>
                    <a:p>
                      <a:pPr algn="ctr"/>
                      <a:r>
                        <a:rPr lang="ru-RU" sz="190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2</a:t>
                      </a:r>
                      <a:endParaRPr lang="ru-RU" sz="1900" dirty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90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Программный комплекс Планирование ГИА-11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90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Функционал сбора и подготовки к итоговым сочинениям декабря</a:t>
                      </a: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900" b="1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9 ноября</a:t>
                      </a:r>
                      <a:r>
                        <a:rPr lang="ru-RU" sz="1900" b="1" baseline="0" dirty="0" smtClean="0">
                          <a:latin typeface="+mj-lt"/>
                          <a:ea typeface="Verdana" pitchFamily="34" charset="0"/>
                          <a:cs typeface="Verdana" pitchFamily="34" charset="0"/>
                        </a:rPr>
                        <a:t> 2017 г.</a:t>
                      </a:r>
                      <a:endParaRPr lang="ru-RU" sz="1900" b="1" dirty="0">
                        <a:latin typeface="+mj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lIns="91429" tIns="45715" rIns="91429" bIns="45715"/>
          <a:lstStyle/>
          <a:p>
            <a:pPr algn="ctr"/>
            <a:r>
              <a:rPr lang="ru-RU" dirty="0" smtClean="0"/>
              <a:t>Сроки предоставления ПО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739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Картинки по запросу карта россии"/>
          <p:cNvPicPr>
            <a:picLocks noChangeAspect="1" noChangeArrowheads="1"/>
          </p:cNvPicPr>
          <p:nvPr/>
        </p:nvPicPr>
        <p:blipFill>
          <a:blip r:embed="rId2" cstate="print">
            <a:lum bright="40000" contrast="40000"/>
          </a:blip>
          <a:srcRect/>
          <a:stretch>
            <a:fillRect/>
          </a:stretch>
        </p:blipFill>
        <p:spPr bwMode="auto">
          <a:xfrm>
            <a:off x="1389864" y="2768352"/>
            <a:ext cx="7192486" cy="410583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228" y="1031632"/>
            <a:ext cx="9022080" cy="2092871"/>
          </a:xfrm>
          <a:prstGeom prst="rect">
            <a:avLst/>
          </a:prstGeom>
          <a:noFill/>
        </p:spPr>
        <p:txBody>
          <a:bodyPr wrap="square" lIns="91429" tIns="45715" rIns="91429" bIns="45715">
            <a:spAutoFit/>
          </a:bodyPr>
          <a:lstStyle/>
          <a:p>
            <a:pPr marL="361909" indent="-361909" algn="just">
              <a:spcAft>
                <a:spcPts val="600"/>
              </a:spcAft>
              <a:buFont typeface="Verdana" pitchFamily="34" charset="0"/>
              <a:buChar char="–"/>
            </a:pPr>
            <a:r>
              <a:rPr sz="2000" b="1" dirty="0" smtClean="0">
                <a:latin typeface="+mj-lt"/>
                <a:ea typeface="Verdana" pitchFamily="34" charset="0"/>
                <a:cs typeface="Verdana" pitchFamily="34" charset="0"/>
              </a:rPr>
              <a:t>Темы итоговых сочинений доступны через портал </a:t>
            </a:r>
            <a:r>
              <a:rPr lang="en-US" sz="2000" b="1" dirty="0" smtClean="0">
                <a:solidFill>
                  <a:srgbClr val="0033CC"/>
                </a:solidFill>
                <a:latin typeface="+mj-lt"/>
                <a:ea typeface="Verdana" pitchFamily="34" charset="0"/>
                <a:cs typeface="Verdana" pitchFamily="34" charset="0"/>
              </a:rPr>
              <a:t>topic.ege.edu.ru</a:t>
            </a:r>
            <a:r>
              <a:rPr lang="en-US" sz="20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sz="2000" b="1" dirty="0" smtClean="0">
                <a:latin typeface="+mj-lt"/>
                <a:ea typeface="Verdana" pitchFamily="34" charset="0"/>
                <a:cs typeface="Verdana" pitchFamily="34" charset="0"/>
              </a:rPr>
              <a:t>за 15 минут до начала проведения итогового сочинения</a:t>
            </a:r>
          </a:p>
          <a:p>
            <a:pPr marL="361909" indent="-361909" algn="just">
              <a:spcAft>
                <a:spcPts val="600"/>
              </a:spcAft>
              <a:buFont typeface="Verdana" pitchFamily="34" charset="0"/>
              <a:buChar char="–"/>
            </a:pPr>
            <a:r>
              <a:rPr sz="2000" b="1" dirty="0" smtClean="0">
                <a:latin typeface="+mj-lt"/>
                <a:ea typeface="Verdana" pitchFamily="34" charset="0"/>
                <a:cs typeface="Verdana" pitchFamily="34" charset="0"/>
              </a:rPr>
              <a:t>В случае, если портал не работает, темы итоговых сочинений дублируются на </a:t>
            </a:r>
            <a:r>
              <a:rPr lang="en-US" sz="2000" b="1" dirty="0" smtClean="0">
                <a:solidFill>
                  <a:srgbClr val="0033CC"/>
                </a:solidFill>
                <a:latin typeface="+mj-lt"/>
                <a:ea typeface="Verdana" pitchFamily="34" charset="0"/>
                <a:cs typeface="Verdana" pitchFamily="34" charset="0"/>
              </a:rPr>
              <a:t>e-mail</a:t>
            </a:r>
            <a:r>
              <a:rPr lang="en-US" sz="2000" b="1" dirty="0" smtClean="0"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sz="2000" b="1" dirty="0" smtClean="0">
                <a:latin typeface="+mj-lt"/>
                <a:ea typeface="Verdana" pitchFamily="34" charset="0"/>
                <a:cs typeface="Verdana" pitchFamily="34" charset="0"/>
              </a:rPr>
              <a:t>МСУ</a:t>
            </a:r>
            <a:endParaRPr lang="en-US" sz="2000" b="1" dirty="0" smtClean="0">
              <a:latin typeface="+mj-lt"/>
              <a:ea typeface="Verdana" pitchFamily="34" charset="0"/>
              <a:cs typeface="Verdana" pitchFamily="34" charset="0"/>
            </a:endParaRPr>
          </a:p>
          <a:p>
            <a:pPr marL="361909" indent="-361909" algn="just">
              <a:spcAft>
                <a:spcPts val="600"/>
              </a:spcAft>
              <a:buFont typeface="Verdana" pitchFamily="34" charset="0"/>
              <a:buChar char="–"/>
            </a:pPr>
            <a:r>
              <a:rPr sz="2000" b="1" dirty="0" smtClean="0">
                <a:latin typeface="+mj-lt"/>
                <a:ea typeface="Verdana" pitchFamily="34" charset="0"/>
                <a:cs typeface="Verdana" pitchFamily="34" charset="0"/>
              </a:rPr>
              <a:t>Тексты итоговых изложений будут направлены  </a:t>
            </a:r>
            <a:r>
              <a:rPr lang="en-US" sz="2000" b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 </a:t>
            </a:r>
            <a:r>
              <a:rPr sz="2000" b="1" dirty="0" smtClean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из РЦОИ,  за 20 минут </a:t>
            </a:r>
            <a:r>
              <a:rPr sz="2000" b="1" dirty="0" smtClean="0">
                <a:latin typeface="+mj-lt"/>
                <a:ea typeface="Verdana" pitchFamily="34" charset="0"/>
                <a:cs typeface="Verdana" pitchFamily="34" charset="0"/>
              </a:rPr>
              <a:t>до начала проведения итогового изложения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2406" y="0"/>
            <a:ext cx="8915400" cy="1143000"/>
          </a:xfrm>
        </p:spPr>
        <p:txBody>
          <a:bodyPr lIns="91429" tIns="45715" rIns="91429" bIns="45715"/>
          <a:lstStyle/>
          <a:p>
            <a:pPr algn="ctr"/>
            <a:r>
              <a:rPr lang="ru-RU" dirty="0" smtClean="0"/>
              <a:t>Итоговое сочинение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3673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4"/>
          <p:cNvSpPr txBox="1">
            <a:spLocks noChangeArrowheads="1"/>
          </p:cNvSpPr>
          <p:nvPr/>
        </p:nvSpPr>
        <p:spPr bwMode="auto">
          <a:xfrm>
            <a:off x="1238224" y="642918"/>
            <a:ext cx="8346927" cy="589079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  <p:txBody>
          <a:bodyPr wrap="square" lIns="80405" tIns="40231" rIns="80405" bIns="40231">
            <a:spAutoFit/>
          </a:bodyPr>
          <a:lstStyle>
            <a:defPPr>
              <a:defRPr lang="ru-RU"/>
            </a:defPPr>
            <a:lvl1pPr fontAlgn="base">
              <a:spcBef>
                <a:spcPct val="0"/>
              </a:spcBef>
              <a:spcAft>
                <a:spcPct val="0"/>
              </a:spcAft>
              <a:defRPr b="1">
                <a:solidFill>
                  <a:srgbClr val="000099"/>
                </a:solidFill>
                <a:latin typeface="Cambria" pitchFamily="18" charset="0"/>
              </a:defRPr>
            </a:lvl1pPr>
          </a:lstStyle>
          <a:p>
            <a:r>
              <a:rPr altLang="ru-RU" sz="3300" smtClean="0"/>
              <a:t>Горячая </a:t>
            </a:r>
            <a:r>
              <a:rPr altLang="ru-RU" sz="3300" smtClean="0"/>
              <a:t>линия ФЦТ </a:t>
            </a:r>
            <a:endParaRPr altLang="ru-RU" sz="3300" dirty="0"/>
          </a:p>
        </p:txBody>
      </p:sp>
      <p:sp>
        <p:nvSpPr>
          <p:cNvPr id="19" name="Объект 1"/>
          <p:cNvSpPr txBox="1">
            <a:spLocks/>
          </p:cNvSpPr>
          <p:nvPr/>
        </p:nvSpPr>
        <p:spPr bwMode="auto">
          <a:xfrm>
            <a:off x="116463" y="2352837"/>
            <a:ext cx="9751083" cy="12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7287" tIns="53643" rIns="107287" bIns="53643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32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8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 kern="1200">
                <a:solidFill>
                  <a:schemeClr val="tx1"/>
                </a:solidFill>
                <a:latin typeface="+mn-lt"/>
                <a:ea typeface="Arial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sz="2800" dirty="0" smtClean="0">
                <a:solidFill>
                  <a:srgbClr val="000099"/>
                </a:solidFill>
                <a:latin typeface="Cambria" panose="02040503050406030204" pitchFamily="18" charset="0"/>
              </a:rPr>
              <a:t>«Горячая» линия </a:t>
            </a:r>
            <a:r>
              <a:rPr sz="2800" b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технической поддержки ППЭ</a:t>
            </a:r>
            <a:r>
              <a:rPr sz="2800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.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sz="2300" i="1" dirty="0" smtClean="0">
                <a:solidFill>
                  <a:srgbClr val="000099"/>
                </a:solidFill>
                <a:latin typeface="Cambria" panose="02040503050406030204" pitchFamily="18" charset="0"/>
              </a:rPr>
              <a:t>Техническая поддержка осуществляется 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sz="2300" b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в периоды тренировок и экзаменов</a:t>
            </a:r>
            <a:r>
              <a:rPr sz="2300" i="1" dirty="0" smtClean="0">
                <a:solidFill>
                  <a:srgbClr val="FF0000"/>
                </a:solidFill>
                <a:latin typeface="Cambria" panose="02040503050406030204" pitchFamily="18" charset="0"/>
              </a:rPr>
              <a:t>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4688" y="3785324"/>
            <a:ext cx="7176797" cy="90855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107287" tIns="53643" rIns="107287" bIns="53643">
            <a:spAutoFit/>
          </a:bodyPr>
          <a:lstStyle/>
          <a:p>
            <a:pPr algn="ctr" fontAlgn="b"/>
            <a:r>
              <a:rPr sz="5200" b="1" dirty="0" smtClean="0">
                <a:solidFill>
                  <a:srgbClr val="C00000"/>
                </a:solidFill>
                <a:latin typeface="Cambria" panose="02040503050406030204" pitchFamily="18" charset="0"/>
              </a:rPr>
              <a:t>8 800 775 88 43</a:t>
            </a:r>
            <a:endParaRPr sz="5200" b="1" dirty="0">
              <a:solidFill>
                <a:srgbClr val="C00000"/>
              </a:solidFill>
              <a:latin typeface="Cambria" panose="02040503050406030204" pitchFamily="18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79" y="3415487"/>
            <a:ext cx="1486668" cy="138501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45754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809596" y="2428868"/>
            <a:ext cx="8420100" cy="1362075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95546" y="142852"/>
            <a:ext cx="7020780" cy="960107"/>
          </a:xfrm>
        </p:spPr>
        <p:txBody>
          <a:bodyPr>
            <a:normAutofit/>
          </a:bodyPr>
          <a:lstStyle/>
          <a:p>
            <a:pPr algn="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Новое в технологии ЕГЭ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547789" y="1428737"/>
          <a:ext cx="6162685" cy="2316481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162685"/>
              </a:tblGrid>
              <a:tr h="487681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 </a:t>
                      </a:r>
                      <a:r>
                        <a:rPr lang="ru-RU" sz="2400" dirty="0" smtClean="0"/>
                        <a:t>Участники ЕГЭ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Черно-белые бланки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Односторонние бланки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Ведомость учета времени отсутствия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12-04МАШ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1547789" y="4000504"/>
          <a:ext cx="6162685" cy="268756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6162685"/>
              </a:tblGrid>
              <a:tr h="493000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 </a:t>
                      </a:r>
                      <a:r>
                        <a:rPr lang="ru-RU" sz="2400" dirty="0" smtClean="0"/>
                        <a:t>Организаторы в аудитории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85344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Проверка напечатанного комплекта (контрольный лист)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48768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Ведомость учета времени отсутствия </a:t>
                      </a:r>
                      <a:r>
                        <a:rPr lang="ru-RU" sz="24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12-04МАШ</a:t>
                      </a:r>
                      <a:endParaRPr lang="ru-RU" sz="2400" b="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487680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Упаковка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ЭМ (ВДП, </a:t>
                      </a:r>
                      <a:r>
                        <a:rPr lang="ru-RU" sz="2400" b="0" baseline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сейф-пакеты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090"/>
            <a:ext cx="9919732" cy="687209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768757" y="68626"/>
            <a:ext cx="7020780" cy="960107"/>
          </a:xfrm>
        </p:spPr>
        <p:txBody>
          <a:bodyPr>
            <a:normAutofit fontScale="90000"/>
          </a:bodyPr>
          <a:lstStyle/>
          <a:p>
            <a:pPr algn="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Отличия новых технологий ЕГЭ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1006050" y="1619237"/>
          <a:ext cx="7930949" cy="3920475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7930949"/>
              </a:tblGrid>
              <a:tr h="653415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III </a:t>
                      </a:r>
                      <a:r>
                        <a:rPr lang="ru-RU" sz="2400" dirty="0" smtClean="0"/>
                        <a:t>Руководители ППЭ, члены ГЭК, тех.</a:t>
                      </a:r>
                      <a:r>
                        <a:rPr lang="ru-RU" sz="2400" baseline="0" dirty="0" smtClean="0"/>
                        <a:t> </a:t>
                      </a:r>
                      <a:r>
                        <a:rPr lang="ru-RU" sz="2400" dirty="0" smtClean="0"/>
                        <a:t>специалисты</a:t>
                      </a:r>
                      <a:endParaRPr lang="ru-RU" sz="24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65341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Печать ДБО в ППЭ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65341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Объект учета</a:t>
                      </a:r>
                      <a:r>
                        <a:rPr lang="ru-RU" sz="2400" b="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– диск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65341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Комплект руководителя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65341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Контроль сканирования ЭМ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653412">
                <a:tc>
                  <a:txBody>
                    <a:bodyPr/>
                    <a:lstStyle/>
                    <a:p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Упаковка ЭМ (ВДП, </a:t>
                      </a:r>
                      <a:r>
                        <a:rPr lang="ru-RU" sz="2400" b="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сейф-пакеты</a:t>
                      </a:r>
                      <a:r>
                        <a:rPr lang="ru-RU" sz="2400" b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)</a:t>
                      </a:r>
                      <a:endParaRPr lang="ru-RU" sz="2400" b="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4"/>
          <p:cNvSpPr>
            <a:spLocks noGrp="1"/>
          </p:cNvSpPr>
          <p:nvPr>
            <p:ph type="title"/>
          </p:nvPr>
        </p:nvSpPr>
        <p:spPr>
          <a:xfrm>
            <a:off x="3080792" y="68626"/>
            <a:ext cx="6708745" cy="960107"/>
          </a:xfrm>
        </p:spPr>
        <p:txBody>
          <a:bodyPr>
            <a:normAutofit/>
          </a:bodyPr>
          <a:lstStyle/>
          <a:p>
            <a:pPr algn="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ЭМ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sz="quarter" idx="13"/>
          </p:nvPr>
        </p:nvGraphicFramePr>
        <p:xfrm>
          <a:off x="194472" y="1412777"/>
          <a:ext cx="9517056" cy="4064000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2028225"/>
                <a:gridCol w="2574286"/>
                <a:gridCol w="4914545"/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Тип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материалов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Комплект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Примечание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Электронные ЭМ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None/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Диски по 5 и по 15 ИК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</a:txBody>
                  <a:tcPr marL="99060" marR="9906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Заказ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на регион!</a:t>
                      </a:r>
                      <a:endParaRPr lang="ru-RU" sz="20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>
                    <a:noFill/>
                  </a:tcPr>
                </a:tc>
              </a:tr>
              <a:tr h="772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Бумажные ЭМ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По 5 ИК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ППЭ на дому, лечебные и специальные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учреждения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/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ЭМ  Брайль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Шт.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>
                    <a:noFill/>
                  </a:tcPr>
                </a:tc>
              </a:tr>
              <a:tr h="4470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ВДП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Шт.</a:t>
                      </a:r>
                    </a:p>
                  </a:txBody>
                  <a:tcPr marL="99060" marR="99060" marT="60960" marB="609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Измененная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 форма для бланков и КИМ</a:t>
                      </a:r>
                      <a:endParaRPr lang="ru-RU" sz="20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/>
                </a:tc>
              </a:tr>
              <a:tr h="7721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Доп. бланки ответов №2</a:t>
                      </a:r>
                      <a:endParaRPr lang="ru-RU" sz="20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Шт.</a:t>
                      </a:r>
                    </a:p>
                  </a:txBody>
                  <a:tcPr marL="99060" marR="99060" marT="60960" marB="6096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u="sng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Печать в ППЭ за день до экзамена</a:t>
                      </a:r>
                    </a:p>
                  </a:txBody>
                  <a:tcPr marL="99060" marR="99060" marT="60960" marB="60960" anchor="ctr">
                    <a:noFill/>
                  </a:tcPr>
                </a:tc>
              </a:tr>
              <a:tr h="447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Сейф-пакеты</a:t>
                      </a:r>
                      <a:endParaRPr lang="ru-RU" sz="20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Шт.</a:t>
                      </a:r>
                    </a:p>
                  </a:txBody>
                  <a:tcPr marL="99060" marR="99060" marT="60960" marB="6096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Два типа: для доставки </a:t>
                      </a:r>
                      <a:r>
                        <a:rPr lang="ru-RU" sz="2000" baseline="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и возврата из ППЭ</a:t>
                      </a:r>
                      <a:endParaRPr lang="ru-RU" sz="2000" dirty="0" smtClean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marL="99060" marR="99060" marT="60960" marB="60960" anchor="ctr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94472" y="5637246"/>
            <a:ext cx="9517057" cy="75466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Заказ по обязательным предметам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(русский язык и базовая математика) – до 25.12.2017 г.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80792" y="68626"/>
            <a:ext cx="6708745" cy="960107"/>
          </a:xfrm>
        </p:spPr>
        <p:txBody>
          <a:bodyPr>
            <a:normAutofit/>
          </a:bodyPr>
          <a:lstStyle/>
          <a:p>
            <a:pPr algn="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Упаковка ЭМ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8" name="Picture 4" descr="C:\Users\VEvdokimov\Desktop\ПРЕЗЕНТАЦИИ\Картинки\Диски ЭМ\Сейф пакет лицо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524" y="2852936"/>
            <a:ext cx="1864318" cy="384042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612740" y="1892829"/>
            <a:ext cx="1499328" cy="431499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Диск с ЭМ</a:t>
            </a:r>
            <a:endParaRPr lang="ru-RU" dirty="0"/>
          </a:p>
        </p:txBody>
      </p:sp>
      <p:cxnSp>
        <p:nvCxnSpPr>
          <p:cNvPr id="15" name="Соединительная линия уступом 14"/>
          <p:cNvCxnSpPr>
            <a:stCxn id="11" idx="2"/>
          </p:cNvCxnSpPr>
          <p:nvPr/>
        </p:nvCxnSpPr>
        <p:spPr>
          <a:xfrm rot="5400000">
            <a:off x="2390232" y="1688742"/>
            <a:ext cx="336587" cy="1607758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534732" y="3621021"/>
            <a:ext cx="1640585" cy="431499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Сейф-пакет</a:t>
            </a:r>
            <a:endParaRPr lang="ru-RU" dirty="0"/>
          </a:p>
        </p:txBody>
      </p:sp>
      <p:cxnSp>
        <p:nvCxnSpPr>
          <p:cNvPr id="19" name="Соединительная линия уступом 14"/>
          <p:cNvCxnSpPr>
            <a:stCxn id="18" idx="2"/>
            <a:endCxn id="1028" idx="3"/>
          </p:cNvCxnSpPr>
          <p:nvPr/>
        </p:nvCxnSpPr>
        <p:spPr>
          <a:xfrm rot="5400000">
            <a:off x="2580619" y="3998744"/>
            <a:ext cx="720630" cy="828183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VEvdokimov\Desktop\ПРЕЗЕНТАЦИИ\Картинки\Диски ЭМ\Диск тыл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489" y="1988840"/>
            <a:ext cx="1407887" cy="1728192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угольник 24"/>
          <p:cNvSpPr/>
          <p:nvPr/>
        </p:nvSpPr>
        <p:spPr>
          <a:xfrm>
            <a:off x="506506" y="1124745"/>
            <a:ext cx="3120347" cy="75466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Федеральный уровень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Упаковка диска</a:t>
            </a:r>
            <a:endParaRPr lang="ru-RU" dirty="0"/>
          </a:p>
        </p:txBody>
      </p:sp>
      <p:pic>
        <p:nvPicPr>
          <p:cNvPr id="4" name="Picture 2" descr="C:\Users\VEvdokimov\Desktop\Сейф-пакет 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5251" y="2371499"/>
            <a:ext cx="2340260" cy="42997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6" name="Picture 3" descr="C:\Users\VEvdokimov\Desktop\Сейф-пакет б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99061" y="1988841"/>
            <a:ext cx="2314756" cy="42939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6" name="Прямоугольник 25"/>
          <p:cNvSpPr/>
          <p:nvPr/>
        </p:nvSpPr>
        <p:spPr>
          <a:xfrm>
            <a:off x="5655078" y="1124745"/>
            <a:ext cx="3120347" cy="75466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Региональный уровень</a:t>
            </a:r>
            <a:endParaRPr lang="ru-RU" dirty="0"/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Упаковка на ППЭ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4094905" y="5829267"/>
            <a:ext cx="1588905" cy="754664"/>
          </a:xfrm>
          <a:prstGeom prst="rect">
            <a:avLst/>
          </a:prstGeom>
        </p:spPr>
        <p:txBody>
          <a:bodyPr wrap="none" lIns="107287" tIns="53643" rIns="107287" bIns="53643">
            <a:spAutoFit/>
          </a:bodyPr>
          <a:lstStyle/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Большой </a:t>
            </a:r>
          </a:p>
          <a:p>
            <a:pPr algn="ctr"/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сейф-пакет</a:t>
            </a:r>
            <a:endParaRPr lang="ru-RU" dirty="0"/>
          </a:p>
        </p:txBody>
      </p:sp>
      <p:cxnSp>
        <p:nvCxnSpPr>
          <p:cNvPr id="28" name="Соединительная линия уступом 14"/>
          <p:cNvCxnSpPr>
            <a:stCxn id="27" idx="0"/>
            <a:endCxn id="6" idx="1"/>
          </p:cNvCxnSpPr>
          <p:nvPr/>
        </p:nvCxnSpPr>
        <p:spPr>
          <a:xfrm rot="5400000" flipH="1" flipV="1">
            <a:off x="4347493" y="4677700"/>
            <a:ext cx="1693432" cy="609703"/>
          </a:xfrm>
          <a:prstGeom prst="bentConnector2">
            <a:avLst/>
          </a:prstGeom>
          <a:ln w="1270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4094905" y="1124744"/>
            <a:ext cx="0" cy="5733256"/>
          </a:xfrm>
          <a:prstGeom prst="line">
            <a:avLst/>
          </a:prstGeom>
          <a:ln w="28575">
            <a:solidFill>
              <a:schemeClr val="accent4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80792" y="68626"/>
            <a:ext cx="6708745" cy="960107"/>
          </a:xfrm>
        </p:spPr>
        <p:txBody>
          <a:bodyPr>
            <a:normAutofit/>
          </a:bodyPr>
          <a:lstStyle/>
          <a:p>
            <a:pPr algn="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Доставка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62523" y="1820817"/>
            <a:ext cx="8658962" cy="4170984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ГЦСС до складов УСС субъектов Российской Федерации</a:t>
            </a:r>
          </a:p>
          <a:p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Получение членами ГЭК дисков с полным комплектом ЭМ на складе УСС 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Выдача ЭМ в ППЭ ТОМ – до 15.04.2018 г.</a:t>
            </a:r>
          </a:p>
          <a:p>
            <a:pPr>
              <a:buFont typeface="Wingdings" pitchFamily="2" charset="2"/>
              <a:buChar char="§"/>
            </a:pPr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 Выдача ЭМ в остальные ППЭ – за 5 дней до основных дней основного периода и за 5 дней до резервных дней основного периода экзаменов</a:t>
            </a:r>
          </a:p>
          <a:p>
            <a:endParaRPr lang="ru-RU" sz="240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02783" y="68626"/>
            <a:ext cx="6825208" cy="960107"/>
          </a:xfrm>
        </p:spPr>
        <p:txBody>
          <a:bodyPr>
            <a:normAutofit fontScale="90000"/>
          </a:bodyPr>
          <a:lstStyle/>
          <a:p>
            <a:pPr algn="r"/>
            <a:r>
              <a:rPr lang="ru-RU" sz="4200" dirty="0" smtClean="0">
                <a:solidFill>
                  <a:schemeClr val="accent1">
                    <a:lumMod val="50000"/>
                  </a:schemeClr>
                </a:solidFill>
              </a:rPr>
              <a:t>Организационные доработки</a:t>
            </a:r>
            <a:endParaRPr lang="ru-RU" sz="4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2523" y="1316766"/>
            <a:ext cx="8658962" cy="4001095"/>
          </a:xfrm>
          <a:prstGeom prst="rect">
            <a:avLst/>
          </a:prstGeom>
        </p:spPr>
        <p:txBody>
          <a:bodyPr wrap="square" lIns="107287" tIns="53643" rIns="107287" bIns="53643">
            <a:spAutoFit/>
          </a:bodyPr>
          <a:lstStyle/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Методические рекомендации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Сборник форм 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Ведомость учета времени отсутствия участников ГИА в аудитории 12-04МАШ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Пакет руководителя(получение на станции авторизации)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Инструкции кадров ППЭ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Инструкции для участников экзамена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§"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Упаковка ЭМ (ВДП,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сейф-пакеты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979</Words>
  <Application>Microsoft Office PowerPoint</Application>
  <PresentationFormat>Лист A4 (210x297 мм)</PresentationFormat>
  <Paragraphs>200</Paragraphs>
  <Slides>29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Основные направления  развития технологии проведения Единого государственного экзамена в 2018 году</vt:lpstr>
      <vt:lpstr>Развитие новых технологий ЕГЭ</vt:lpstr>
      <vt:lpstr>Новое в технологии ЕГЭ</vt:lpstr>
      <vt:lpstr>Слайд 4</vt:lpstr>
      <vt:lpstr>Отличия новых технологий ЕГЭ</vt:lpstr>
      <vt:lpstr>ЭМ</vt:lpstr>
      <vt:lpstr>Упаковка ЭМ</vt:lpstr>
      <vt:lpstr>Доставка</vt:lpstr>
      <vt:lpstr>Организационные доработки</vt:lpstr>
      <vt:lpstr>Бланки ответов</vt:lpstr>
      <vt:lpstr>Бланки ответов</vt:lpstr>
      <vt:lpstr>Слайд 12</vt:lpstr>
      <vt:lpstr>Ведомость 12-04-МАШ</vt:lpstr>
      <vt:lpstr>Техническая подготовка и контроль технической готовности </vt:lpstr>
      <vt:lpstr>Техническая подготовка и контроль технической готовности </vt:lpstr>
      <vt:lpstr>Техническая подготовка и контроль технической готовности </vt:lpstr>
      <vt:lpstr>Техническая подготовка и контроль технической готовности </vt:lpstr>
      <vt:lpstr>Техническая подготовка и контроль технической готовности </vt:lpstr>
      <vt:lpstr>Проведение и завершение экзамена</vt:lpstr>
      <vt:lpstr>Проведение и завершение экзамена</vt:lpstr>
      <vt:lpstr>Слайд 21</vt:lpstr>
      <vt:lpstr>Слайд 22</vt:lpstr>
      <vt:lpstr>Слайд 23</vt:lpstr>
      <vt:lpstr>Слайд 24</vt:lpstr>
      <vt:lpstr>Слайд 25</vt:lpstr>
      <vt:lpstr>Сроки предоставления ПО</vt:lpstr>
      <vt:lpstr>Итоговое сочинение</vt:lpstr>
      <vt:lpstr>Слайд 28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2017-09-28T10:25:26Z</dcterms:created>
  <dcterms:modified xsi:type="dcterms:W3CDTF">2017-10-26T05:56:07Z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