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5" r:id="rId6"/>
    <p:sldId id="266" r:id="rId7"/>
    <p:sldId id="270" r:id="rId8"/>
    <p:sldId id="267" r:id="rId9"/>
    <p:sldId id="263" r:id="rId10"/>
    <p:sldId id="269" r:id="rId11"/>
    <p:sldId id="259" r:id="rId12"/>
    <p:sldId id="27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14E36F-E502-4BF0-9373-F9868A13CF21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37B3F2-237F-40E3-AA1C-92095C5B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" TargetMode="External"/><Relationship Id="rId2" Type="http://schemas.openxmlformats.org/officeDocument/2006/relationships/hyperlink" Target="http://regulation.g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678488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Основные направления развития государственной итоговой аттестации в 2018 году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Елистратова Татьяна Сергеевна,</a:t>
            </a:r>
          </a:p>
          <a:p>
            <a:pPr algn="r"/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начальник отдела дошкольного</a:t>
            </a:r>
          </a:p>
          <a:p>
            <a:pPr algn="r"/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и общего образования</a:t>
            </a:r>
            <a:endParaRPr lang="ru-RU" sz="1800" b="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03167"/>
            <a:ext cx="8229600" cy="40780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r>
              <a:rPr lang="ru-RU" altLang="ru-RU" sz="2200" dirty="0" smtClean="0"/>
              <a:t>Тренировочные мероприятия</a:t>
            </a:r>
            <a:endParaRPr lang="ru-RU" altLang="ru-RU" sz="2200" dirty="0"/>
          </a:p>
        </p:txBody>
      </p:sp>
      <p:sp>
        <p:nvSpPr>
          <p:cNvPr id="6" name="Содержимое 5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457200" y="1600201"/>
            <a:ext cx="4186808" cy="1177243"/>
          </a:xfrm>
          <a:prstGeom prst="rect">
            <a:avLst/>
          </a:prstGeom>
          <a:solidFill>
            <a:srgbClr val="E6EDF6"/>
          </a:soli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pPr algn="ctr"/>
            <a:r>
              <a:rPr lang="ru-RU" altLang="ru-RU" sz="1800" dirty="0" smtClean="0"/>
              <a:t>Всероссийская тренировка </a:t>
            </a:r>
          </a:p>
          <a:p>
            <a:pPr algn="ctr">
              <a:buNone/>
            </a:pPr>
            <a:r>
              <a:rPr lang="ru-RU" altLang="ru-RU" sz="1800" dirty="0" smtClean="0"/>
              <a:t>        по </a:t>
            </a:r>
            <a:r>
              <a:rPr lang="ru-RU" altLang="ru-RU" sz="1800" dirty="0"/>
              <a:t>технологии печати полного комплекта экзаменационных материалов в аудиториях </a:t>
            </a:r>
            <a:r>
              <a:rPr lang="ru-RU" altLang="ru-RU" sz="1800" dirty="0" smtClean="0"/>
              <a:t>ППЭ</a:t>
            </a:r>
            <a:endParaRPr lang="ru-RU" altLang="ru-RU" sz="1800" dirty="0"/>
          </a:p>
        </p:txBody>
      </p:sp>
      <p:grpSp>
        <p:nvGrpSpPr>
          <p:cNvPr id="2" name="Группа 6"/>
          <p:cNvGrpSpPr/>
          <p:nvPr/>
        </p:nvGrpSpPr>
        <p:grpSpPr>
          <a:xfrm>
            <a:off x="611560" y="2996952"/>
            <a:ext cx="4042792" cy="792088"/>
            <a:chOff x="0" y="17108"/>
            <a:chExt cx="4042792" cy="50544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7108"/>
              <a:ext cx="4042792" cy="5054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24674" y="41782"/>
              <a:ext cx="3993444" cy="456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ru-RU" sz="2000" kern="1200" dirty="0" smtClean="0">
                  <a:latin typeface="Cambria" panose="02040503050406030204" pitchFamily="18" charset="0"/>
                </a:rPr>
                <a:t>2 ноября 2017 года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ru-RU" sz="2000" kern="1200" dirty="0" smtClean="0">
                  <a:latin typeface="Cambria" panose="02040503050406030204" pitchFamily="18" charset="0"/>
                </a:rPr>
                <a:t>(участвуют 7 ППЭ г.Улан УДЭ)</a:t>
              </a:r>
              <a:endParaRPr lang="ru-RU" sz="2000" kern="1200" dirty="0">
                <a:latin typeface="Cambria" panose="02040503050406030204" pitchFamily="18" charset="0"/>
              </a:endParaRPr>
            </a:p>
          </p:txBody>
        </p:sp>
      </p:grpSp>
      <p:grpSp>
        <p:nvGrpSpPr>
          <p:cNvPr id="3" name="Группа 9"/>
          <p:cNvGrpSpPr/>
          <p:nvPr/>
        </p:nvGrpSpPr>
        <p:grpSpPr>
          <a:xfrm>
            <a:off x="611560" y="3789040"/>
            <a:ext cx="4042792" cy="576064"/>
            <a:chOff x="0" y="601740"/>
            <a:chExt cx="4042792" cy="57606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601740"/>
              <a:ext cx="4042792" cy="505440"/>
            </a:xfrm>
            <a:prstGeom prst="roundRect">
              <a:avLst/>
            </a:prstGeom>
            <a:solidFill>
              <a:srgbClr val="5767B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24674" y="745756"/>
              <a:ext cx="3993444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ru-RU" sz="2000" kern="1200" dirty="0" smtClean="0">
                  <a:latin typeface="Cambria" panose="02040503050406030204" pitchFamily="18" charset="0"/>
                </a:rPr>
                <a:t>14 марта 2018 года</a:t>
              </a:r>
              <a:endParaRPr lang="ru-RU" sz="2000" kern="1200" dirty="0">
                <a:latin typeface="Cambria" panose="02040503050406030204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611560" y="4365104"/>
            <a:ext cx="4042792" cy="576064"/>
            <a:chOff x="0" y="1184940"/>
            <a:chExt cx="4042792" cy="50544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1184940"/>
              <a:ext cx="4042792" cy="50544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4674" y="1209614"/>
              <a:ext cx="3993444" cy="456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ru-RU" sz="2000" kern="1200" dirty="0" smtClean="0">
                  <a:latin typeface="Cambria" panose="02040503050406030204" pitchFamily="18" charset="0"/>
                </a:rPr>
                <a:t>17 мая 2018 года</a:t>
              </a:r>
              <a:endParaRPr lang="ru-RU" sz="2000" kern="1200" dirty="0">
                <a:latin typeface="Cambria" panose="02040503050406030204" pitchFamily="18" charset="0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60032" y="1556792"/>
            <a:ext cx="4032448" cy="1177243"/>
          </a:xfrm>
          <a:prstGeom prst="rect">
            <a:avLst/>
          </a:prstGeom>
          <a:solidFill>
            <a:srgbClr val="E6EDF6"/>
          </a:soli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pPr algn="ctr"/>
            <a:endParaRPr lang="ru-RU" altLang="ru-RU" sz="1800" dirty="0" smtClean="0"/>
          </a:p>
          <a:p>
            <a:pPr algn="ctr"/>
            <a:r>
              <a:rPr lang="ru-RU" altLang="ru-RU" sz="1800" dirty="0" smtClean="0"/>
              <a:t>Самостоятельные тренировочные мероприятия </a:t>
            </a:r>
            <a:endParaRPr lang="ru-RU" altLang="ru-RU" sz="1800" dirty="0"/>
          </a:p>
          <a:p>
            <a:pPr algn="ctr"/>
            <a:endParaRPr lang="ru-RU" altLang="ru-RU" sz="1800" dirty="0"/>
          </a:p>
        </p:txBody>
      </p:sp>
      <p:grpSp>
        <p:nvGrpSpPr>
          <p:cNvPr id="7" name="Группа 16"/>
          <p:cNvGrpSpPr/>
          <p:nvPr/>
        </p:nvGrpSpPr>
        <p:grpSpPr>
          <a:xfrm>
            <a:off x="4932040" y="3068960"/>
            <a:ext cx="4032448" cy="1216800"/>
            <a:chOff x="0" y="0"/>
            <a:chExt cx="4032448" cy="121680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0"/>
              <a:ext cx="4032448" cy="1216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9399" y="59399"/>
              <a:ext cx="3913650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ru-RU" sz="2000" kern="1200" dirty="0" smtClean="0">
                  <a:latin typeface="Cambria" panose="02040503050406030204" pitchFamily="18" charset="0"/>
                </a:rPr>
                <a:t>16.04.2018-11.05.2018</a:t>
              </a:r>
              <a:endParaRPr lang="ru-RU" sz="2000" kern="1200" dirty="0">
                <a:latin typeface="Cambria" panose="020405030504060302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78388"/>
            <a:ext cx="8229600" cy="74635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pPr algn="ctr"/>
            <a:r>
              <a:rPr lang="ru-RU" altLang="ru-RU" sz="2200" dirty="0" smtClean="0"/>
              <a:t>Подготовка кадров ППЭ к проведению </a:t>
            </a:r>
          </a:p>
          <a:p>
            <a:pPr algn="ctr"/>
            <a:r>
              <a:rPr lang="ru-RU" altLang="ru-RU" sz="2200" dirty="0" smtClean="0"/>
              <a:t>ЕГЭ в 2018 году</a:t>
            </a:r>
            <a:endParaRPr lang="ru-RU" alt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606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>
              <a:buNone/>
            </a:pPr>
            <a:r>
              <a:rPr lang="ru-RU" sz="2000" b="1" dirty="0" smtClean="0">
                <a:latin typeface="Cambria" panose="02040503050406030204" pitchFamily="18" charset="0"/>
              </a:rPr>
              <a:t>С 1 декабря запуск </a:t>
            </a:r>
            <a:r>
              <a:rPr lang="ru-RU" sz="2000" b="1" dirty="0">
                <a:latin typeface="Cambria" panose="02040503050406030204" pitchFamily="18" charset="0"/>
              </a:rPr>
              <a:t>Учебного портала edu.rustest.ru – конец 2017 года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348880"/>
            <a:ext cx="4243816" cy="66954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ambria" panose="02040503050406030204" pitchFamily="18" charset="0"/>
              </a:rPr>
              <a:t>Категории обучающих </a:t>
            </a:r>
            <a:r>
              <a:rPr lang="ru-RU" sz="1600" b="1" dirty="0" smtClean="0">
                <a:latin typeface="Cambria" panose="02040503050406030204" pitchFamily="18" charset="0"/>
              </a:rPr>
              <a:t>материалов</a:t>
            </a:r>
            <a:endParaRPr lang="ru-RU" sz="1600" b="1" dirty="0"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996952"/>
            <a:ext cx="4243815" cy="11874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440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Тренажеры ПО</a:t>
            </a:r>
          </a:p>
          <a:p>
            <a:pPr marL="1440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Обучающие видеоролики</a:t>
            </a:r>
          </a:p>
          <a:p>
            <a:pPr marL="1440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Учебные дистанционные курсы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348880"/>
            <a:ext cx="4292154" cy="66955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ru-RU" sz="1600" b="1" dirty="0">
                <a:latin typeface="Cambria" panose="02040503050406030204" pitchFamily="18" charset="0"/>
              </a:rPr>
              <a:t>Категории специалистов, </a:t>
            </a:r>
            <a:endParaRPr kumimoji="1" lang="ru-RU" sz="1600" b="1" dirty="0" smtClean="0">
              <a:latin typeface="Cambria" panose="02040503050406030204" pitchFamily="18" charset="0"/>
            </a:endParaRPr>
          </a:p>
          <a:p>
            <a:pPr lvl="0" algn="ctr"/>
            <a:r>
              <a:rPr kumimoji="1" lang="ru-RU" sz="1600" b="1" dirty="0" smtClean="0">
                <a:latin typeface="Cambria" panose="02040503050406030204" pitchFamily="18" charset="0"/>
              </a:rPr>
              <a:t>обучающихся </a:t>
            </a:r>
            <a:r>
              <a:rPr kumimoji="1" lang="ru-RU" sz="1600" b="1" dirty="0">
                <a:latin typeface="Cambria" panose="02040503050406030204" pitchFamily="18" charset="0"/>
              </a:rPr>
              <a:t>на </a:t>
            </a:r>
            <a:r>
              <a:rPr kumimoji="1" lang="ru-RU" sz="1600" b="1" dirty="0" smtClean="0">
                <a:latin typeface="Cambria" panose="02040503050406030204" pitchFamily="18" charset="0"/>
              </a:rPr>
              <a:t>портале</a:t>
            </a:r>
            <a:endParaRPr lang="ru-RU" sz="1600" b="1" dirty="0"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2996952"/>
            <a:ext cx="4292153" cy="11874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Технические специалисты </a:t>
            </a: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ППЭ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Организаторы </a:t>
            </a:r>
            <a:r>
              <a:rPr kumimoji="1"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в и  вне </a:t>
            </a: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аудитории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Члены ГЭК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Руководители ППЭ</a:t>
            </a:r>
            <a:endParaRPr kumimoji="1" lang="ru-RU" sz="1600" b="1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E3192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ru-RU" sz="2200" dirty="0">
                <a:solidFill>
                  <a:srgbClr val="000099"/>
                </a:solidFill>
                <a:cs typeface="+mn-cs"/>
              </a:rPr>
              <a:t>Приоритетные задачи на 2018 год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 bwMode="auto">
          <a:xfrm>
            <a:off x="457200" y="1600200"/>
            <a:ext cx="7467600" cy="8206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sz="1600" b="1" dirty="0">
                <a:solidFill>
                  <a:srgbClr val="000099"/>
                </a:solidFill>
                <a:latin typeface="Cambria" pitchFamily="18" charset="0"/>
                <a:cs typeface="Arial" pitchFamily="34" charset="0"/>
              </a:rPr>
              <a:t>Охват системы онлайн видеонаблюдения не ниже уровня 2017 года</a:t>
            </a:r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 bwMode="auto">
          <a:xfrm>
            <a:off x="539552" y="2636912"/>
            <a:ext cx="7488832" cy="57399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Cambria" pitchFamily="18" charset="0"/>
                <a:cs typeface="Arial" pitchFamily="34" charset="0"/>
              </a:rPr>
              <a:t>Подготовка к переходу на технологию печати ЭМ во всех ППЭ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39552" y="3573016"/>
            <a:ext cx="7344816" cy="96010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Cambria" pitchFamily="18" charset="0"/>
                <a:cs typeface="Arial" pitchFamily="34" charset="0"/>
              </a:rPr>
              <a:t>Организация работы с вузами по привлечению студентов к приведению </a:t>
            </a: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  <a:cs typeface="Arial" pitchFamily="34" charset="0"/>
              </a:rPr>
              <a:t>ГИА</a:t>
            </a:r>
            <a:endParaRPr lang="ru-RU" sz="1600" dirty="0">
              <a:solidFill>
                <a:srgbClr val="0000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 bwMode="auto">
          <a:xfrm>
            <a:off x="467544" y="4797152"/>
            <a:ext cx="7416824" cy="76808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Cambria" pitchFamily="18" charset="0"/>
                <a:cs typeface="Arial" pitchFamily="34" charset="0"/>
              </a:rPr>
              <a:t>Эффективная информационная работа</a:t>
            </a:r>
            <a:endParaRPr lang="ru-RU" altLang="ru-RU" sz="1600" b="1" dirty="0">
              <a:solidFill>
                <a:srgbClr val="000099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29" tIns="34289" rIns="68529" bIns="3428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Нормативные правовые акты</a:t>
            </a:r>
            <a:endParaRPr 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784830"/>
          </a:xfrm>
          <a:prstGeom prst="rect">
            <a:avLst/>
          </a:prstGeom>
          <a:solidFill>
            <a:srgbClr val="B9CDE5">
              <a:alpha val="31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Проект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приказа Минобрнауки России </a:t>
            </a:r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«О внесении изменений в Порядок проведения ГИА-9» </a:t>
            </a:r>
            <a:r>
              <a:rPr lang="ru-RU" sz="1500" i="1" dirty="0">
                <a:solidFill>
                  <a:srgbClr val="000099"/>
                </a:solidFill>
                <a:latin typeface="Cambria" panose="02040503050406030204" pitchFamily="18" charset="0"/>
              </a:rPr>
              <a:t>находится на общественном обсуждении, на Федеральном портале проектов НПА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(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  <a:hlinkClick r:id="rId2"/>
              </a:rPr>
              <a:t>http://regulation.gov.ru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  <a:hlinkClick r:id="rId2"/>
              </a:rPr>
              <a:t>/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). </a:t>
            </a:r>
            <a:r>
              <a:rPr lang="ru-RU" sz="15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Срок </a:t>
            </a:r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общественного обсуждения 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</a:rPr>
              <a:t>до 27 октября 2017 г</a:t>
            </a:r>
            <a:r>
              <a:rPr lang="ru-RU" sz="15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</a:t>
            </a:r>
            <a:endParaRPr lang="ru-RU" sz="15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611" y="2708921"/>
            <a:ext cx="8821387" cy="1015663"/>
          </a:xfrm>
          <a:prstGeom prst="rect">
            <a:avLst/>
          </a:prstGeom>
          <a:solidFill>
            <a:srgbClr val="B9CDE5">
              <a:alpha val="31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Проекты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приказов Минобрнауки России </a:t>
            </a:r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о расписании ЕГЭ, ОГЭ, ГВЭ-9 и ГВЭ-11 в 2018 году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находится на общественном обсуждении, на Федеральном портале проектов НПА (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  <a:hlinkClick r:id="rId2"/>
              </a:rPr>
              <a:t>http://regulation.gov.ru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  <a:hlinkClick r:id="rId2"/>
              </a:rPr>
              <a:t>/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). </a:t>
            </a:r>
            <a:r>
              <a:rPr lang="ru-RU" sz="15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Срок </a:t>
            </a:r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общественного обсуждения 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</a:rPr>
              <a:t>до 25 октября 2017 г.</a:t>
            </a:r>
          </a:p>
          <a:p>
            <a:pPr algn="ctr"/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Проект расписания на 2018 год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также размещен на 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портале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ЕГЭ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  <a:hlinkClick r:id="rId3"/>
              </a:rPr>
              <a:t>http://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  <a:hlinkClick r:id="rId3"/>
              </a:rPr>
              <a:t>www.ege.edu.ru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endParaRPr lang="ru-RU" sz="15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7" y="4005063"/>
            <a:ext cx="8820471" cy="1569660"/>
          </a:xfrm>
          <a:prstGeom prst="rect">
            <a:avLst/>
          </a:prstGeom>
          <a:solidFill>
            <a:srgbClr val="B9CDE5">
              <a:alpha val="31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Порядок </a:t>
            </a:r>
            <a:r>
              <a:rPr lang="ru-RU" b="1" u="sng" dirty="0">
                <a:solidFill>
                  <a:srgbClr val="000099"/>
                </a:solidFill>
                <a:latin typeface="Cambria" panose="02040503050406030204" pitchFamily="18" charset="0"/>
              </a:rPr>
              <a:t>проведения ГИА-11 № 1400 от 26.12.2013: </a:t>
            </a:r>
          </a:p>
          <a:p>
            <a:pPr algn="ctr"/>
            <a:r>
              <a:rPr lang="ru-RU" sz="15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!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15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СОЗДАНА рабочая 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</a:rPr>
              <a:t>группа Рособрнадзора </a:t>
            </a:r>
          </a:p>
          <a:p>
            <a:pPr algn="ctr"/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(в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состав рабочей группы </a:t>
            </a:r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входят сотрудники Рособрнадзора, ФЦТ, </a:t>
            </a:r>
            <a:r>
              <a:rPr lang="ru-RU" sz="15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ФИПИ; </a:t>
            </a:r>
          </a:p>
          <a:p>
            <a:pPr algn="ctr"/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к работе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группы будут привлечены </a:t>
            </a:r>
            <a:r>
              <a:rPr lang="ru-RU" sz="1500" i="1" dirty="0">
                <a:solidFill>
                  <a:srgbClr val="000099"/>
                </a:solidFill>
                <a:latin typeface="Cambria" panose="02040503050406030204" pitchFamily="18" charset="0"/>
              </a:rPr>
              <a:t>эксперты </a:t>
            </a:r>
            <a:r>
              <a:rPr lang="ru-RU" sz="1500" dirty="0">
                <a:solidFill>
                  <a:srgbClr val="000099"/>
                </a:solidFill>
                <a:latin typeface="Cambria" panose="02040503050406030204" pitchFamily="18" charset="0"/>
              </a:rPr>
              <a:t>из числа представителей </a:t>
            </a:r>
            <a:r>
              <a:rPr lang="ru-RU" sz="1500" b="1" dirty="0">
                <a:solidFill>
                  <a:srgbClr val="000099"/>
                </a:solidFill>
                <a:latin typeface="Cambria" panose="02040503050406030204" pitchFamily="18" charset="0"/>
              </a:rPr>
              <a:t>7 </a:t>
            </a:r>
            <a:r>
              <a:rPr lang="ru-RU" sz="15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ОИВ</a:t>
            </a:r>
            <a:r>
              <a:rPr lang="ru-RU" sz="15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)</a:t>
            </a:r>
          </a:p>
          <a:p>
            <a:pPr algn="ctr"/>
            <a:endParaRPr lang="ru-RU" sz="15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4505"/>
            <a:ext cx="8229600" cy="74635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29" tIns="34289" rIns="68529" bIns="3428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Проведение апробации </a:t>
            </a:r>
            <a:r>
              <a:rPr lang="ru-RU" sz="2200" b="1" dirty="0">
                <a:solidFill>
                  <a:srgbClr val="000099"/>
                </a:solidFill>
                <a:latin typeface="Cambria" panose="02040503050406030204" pitchFamily="18" charset="0"/>
              </a:rPr>
              <a:t>по итоговому собеседованию по русскому языку в 9 </a:t>
            </a:r>
            <a:r>
              <a:rPr lang="ru-RU" sz="22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классе</a:t>
            </a:r>
            <a:endParaRPr lang="ru-RU" sz="2200" dirty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3241269" cy="5102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707904" y="1403494"/>
            <a:ext cx="5054512" cy="120562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Проект </a:t>
            </a:r>
            <a:r>
              <a:rPr lang="ru-RU" b="1" dirty="0">
                <a:solidFill>
                  <a:srgbClr val="C00000"/>
                </a:solidFill>
                <a:latin typeface="Cambria" panose="02040503050406030204" pitchFamily="18" charset="0"/>
              </a:rPr>
              <a:t>приказа </a:t>
            </a:r>
            <a:endParaRPr lang="ru-RU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«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О проведении мониторинга 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качества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образования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» </a:t>
            </a:r>
            <a:r>
              <a:rPr lang="ru-RU" sz="1600" i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за </a:t>
            </a:r>
            <a:r>
              <a:rPr lang="ru-RU" sz="1600" i="1" dirty="0">
                <a:solidFill>
                  <a:srgbClr val="000099"/>
                </a:solidFill>
                <a:latin typeface="Cambria" panose="02040503050406030204" pitchFamily="18" charset="0"/>
              </a:rPr>
              <a:t>подписью О.Ю. Васильевой </a:t>
            </a:r>
            <a:endParaRPr lang="ru-RU" sz="1600" i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направлен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в Минобрнауки России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.</a:t>
            </a:r>
            <a:endParaRPr lang="ru-RU" sz="16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2742445"/>
            <a:ext cx="5054512" cy="172225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u="sng" dirty="0" smtClean="0">
                <a:solidFill>
                  <a:srgbClr val="000099"/>
                </a:solidFill>
                <a:latin typeface="Cambria" panose="02040503050406030204" pitchFamily="18" charset="0"/>
              </a:rPr>
              <a:t>В </a:t>
            </a:r>
            <a:r>
              <a:rPr lang="ru-RU" b="1" u="sng" dirty="0">
                <a:solidFill>
                  <a:srgbClr val="000099"/>
                </a:solidFill>
                <a:latin typeface="Cambria" panose="02040503050406030204" pitchFamily="18" charset="0"/>
              </a:rPr>
              <a:t>проект приказа </a:t>
            </a:r>
            <a:r>
              <a:rPr lang="ru-RU" b="1" u="sng" dirty="0" smtClean="0">
                <a:solidFill>
                  <a:srgbClr val="000099"/>
                </a:solidFill>
                <a:latin typeface="Cambria" panose="02040503050406030204" pitchFamily="18" charset="0"/>
              </a:rPr>
              <a:t>включено: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проведение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в школах мониторинга уровня </a:t>
            </a:r>
            <a:endParaRPr lang="ru-RU" sz="1600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владения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устной речью обучающимися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9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классов </a:t>
            </a:r>
            <a:endParaRPr lang="ru-RU" sz="1600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в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форме итогового собеседования по русскому языку </a:t>
            </a:r>
            <a:endParaRPr lang="ru-RU" sz="1600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в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период с 14 февраля по 16 февраля 2018 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года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4608712"/>
            <a:ext cx="4982504" cy="70518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Результаты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апробации </a:t>
            </a:r>
            <a:endParaRPr lang="ru-RU" sz="1600" b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не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будут влиять 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на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допуск к ГИА-9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.</a:t>
            </a:r>
            <a:endParaRPr lang="ru-RU" sz="1600" b="1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44397"/>
            <a:ext cx="8229600" cy="43858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29" tIns="34289" rIns="68529" bIns="3428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Методические рекомендации </a:t>
            </a:r>
            <a:endParaRPr 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5"/>
            <a:ext cx="3125323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47864" y="1152326"/>
            <a:ext cx="568278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по </a:t>
            </a:r>
            <a:r>
              <a:rPr lang="ru-RU" b="1" dirty="0">
                <a:latin typeface="Cambria" panose="02040503050406030204" pitchFamily="18" charset="0"/>
              </a:rPr>
              <a:t>итоговому сочинению (изложению) </a:t>
            </a:r>
            <a:endParaRPr lang="ru-RU" b="1" dirty="0" smtClean="0">
              <a:latin typeface="Cambria" panose="02040503050406030204" pitchFamily="18" charset="0"/>
            </a:endParaRPr>
          </a:p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в </a:t>
            </a:r>
            <a:r>
              <a:rPr lang="ru-RU" b="1" dirty="0">
                <a:latin typeface="Cambria" panose="02040503050406030204" pitchFamily="18" charset="0"/>
              </a:rPr>
              <a:t>2017/18 учебном году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872410"/>
            <a:ext cx="5682780" cy="504056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Направлены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в 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РУО письмо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РОН </a:t>
            </a:r>
            <a:endParaRPr lang="ru-RU" sz="1600" b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 </a:t>
            </a:r>
            <a:r>
              <a:rPr lang="ru-RU" sz="1600" b="1" dirty="0">
                <a:solidFill>
                  <a:srgbClr val="C00000"/>
                </a:solidFill>
                <a:latin typeface="Cambria" panose="02040503050406030204" pitchFamily="18" charset="0"/>
              </a:rPr>
              <a:t>12.10.2017 № </a:t>
            </a:r>
            <a:r>
              <a:rPr 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10-718</a:t>
            </a:r>
            <a:endParaRPr lang="ru-RU" sz="1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448476"/>
            <a:ext cx="5682780" cy="43046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МР размещены на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портале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ЕГЭ</a:t>
            </a:r>
            <a:r>
              <a:rPr lang="ru-RU" sz="1600" b="1" dirty="0">
                <a:solidFill>
                  <a:srgbClr val="C00000"/>
                </a:solidFill>
                <a:latin typeface="Cambria" panose="02040503050406030204" pitchFamily="18" charset="0"/>
              </a:rPr>
              <a:t> http://www.ege.edu.ru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952527"/>
            <a:ext cx="568278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по </a:t>
            </a:r>
            <a:r>
              <a:rPr lang="ru-RU" b="1" dirty="0">
                <a:latin typeface="Cambria" panose="02040503050406030204" pitchFamily="18" charset="0"/>
              </a:rPr>
              <a:t>проведению ГИА-9 и ГИА-11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3600601"/>
            <a:ext cx="5682780" cy="57606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Направление 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в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ноябре 2017 года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проектов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новых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редакций МР в адрес регионов </a:t>
            </a:r>
            <a:r>
              <a:rPr lang="ru-RU" sz="1600" i="1" dirty="0">
                <a:solidFill>
                  <a:srgbClr val="C00000"/>
                </a:solidFill>
                <a:latin typeface="Cambria" panose="02040503050406030204" pitchFamily="18" charset="0"/>
              </a:rPr>
              <a:t>для </a:t>
            </a:r>
            <a:r>
              <a:rPr lang="ru-RU" sz="16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обсуждения</a:t>
            </a:r>
            <a:endParaRPr lang="ru-RU" sz="16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4248674"/>
            <a:ext cx="5682780" cy="504056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Повторная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доработка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МР по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итогам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обсуждения проектов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в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регионах</a:t>
            </a:r>
            <a:endParaRPr lang="ru-RU" sz="16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4824735"/>
            <a:ext cx="5718276" cy="504056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Дата выхода новых редакций МР и направление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их в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</a:rPr>
              <a:t>регионы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–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декабрь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2017 </a:t>
            </a: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года</a:t>
            </a:r>
            <a:endParaRPr lang="ru-RU" sz="1600" b="1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5" y="6136016"/>
            <a:ext cx="29301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письмо </a:t>
            </a:r>
            <a:r>
              <a:rPr lang="ru-RU" sz="1200" dirty="0">
                <a:solidFill>
                  <a:srgbClr val="000099"/>
                </a:solidFill>
                <a:latin typeface="Cambria" panose="02040503050406030204" pitchFamily="18" charset="0"/>
              </a:rPr>
              <a:t>РОН </a:t>
            </a:r>
            <a:r>
              <a:rPr lang="ru-RU" sz="12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от </a:t>
            </a:r>
            <a:r>
              <a:rPr lang="ru-RU" sz="1200" dirty="0">
                <a:solidFill>
                  <a:srgbClr val="000099"/>
                </a:solidFill>
                <a:latin typeface="Cambria" panose="02040503050406030204" pitchFamily="18" charset="0"/>
              </a:rPr>
              <a:t>12.10.2017 № 10-718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Сочинение/изложение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«Указанное заявление подается выпускниками прошлых лет лично или их 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родителями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 (законными представителями) на основании документа, удостоверяющего их личность, или уполномоченными лицами на основании документа, удостоверяющего их личность, и оформленной в установленном порядке доверенности».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Включение процедуры 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удаления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участников итогового сочинения (изложения), а также об организации перепроверки отдельных сочинений (изложений) по итогам проведения сочинения (изложения)»</a:t>
            </a:r>
          </a:p>
          <a:p>
            <a:pPr algn="just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Внесено уточнение первой части инструктажа в части удаления участников с итогового сочинения (изложения): «Первая часть инструктажа проводится до 10.00 по местному времени и включает в себя информирование участников о порядке проведения итогового сочинения (изложения), в том числе о случаях удаления с итогового сочинения (изложения)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1960" y="1600201"/>
            <a:ext cx="4474840" cy="3629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-       расширены поля серии и номера</a:t>
            </a:r>
          </a:p>
          <a:p>
            <a:pPr>
              <a:buNone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        документа, удостоверяющего      </a:t>
            </a:r>
          </a:p>
          <a:p>
            <a:pPr>
              <a:buNone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        личность; </a:t>
            </a:r>
          </a:p>
          <a:p>
            <a:pPr>
              <a:buNone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-      удалено поле «Пол»; </a:t>
            </a:r>
          </a:p>
          <a:p>
            <a:pPr>
              <a:buNone/>
            </a:pPr>
            <a:endParaRPr lang="ru-RU" sz="17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smtClean="0">
                <a:solidFill>
                  <a:schemeClr val="accent2">
                    <a:lumMod val="50000"/>
                  </a:schemeClr>
                </a:solidFill>
              </a:rPr>
              <a:t>-   добавлены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поля «Удален»,  «Не закончил», «В устной форме», а также поле для подписи члена комиссии образовательной  организации для подтверждения внесения отметок в указанные поля.</a:t>
            </a:r>
          </a:p>
          <a:p>
            <a:pPr algn="just">
              <a:buNone/>
            </a:pPr>
            <a:endParaRPr lang="ru-RU" sz="1700" dirty="0" smtClean="0"/>
          </a:p>
          <a:p>
            <a:pPr algn="just"/>
            <a:endParaRPr lang="ru-RU" sz="1700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685208" cy="51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8367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Бланк регистрации: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882406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8348" y="980728"/>
            <a:ext cx="380887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Срок действия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Итоговое сочинение (изложение) </a:t>
            </a:r>
          </a:p>
          <a:p>
            <a:pPr algn="ctr">
              <a:buNone/>
            </a:pPr>
            <a:r>
              <a:rPr lang="ru-RU" sz="4000" dirty="0" smtClean="0"/>
              <a:t>как допуск к ГИА – бессрочно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Нововведения в ГИА 2018 года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71800" y="1628800"/>
            <a:ext cx="3600400" cy="1584176"/>
          </a:xfrm>
          <a:prstGeom prst="ellipse">
            <a:avLst/>
          </a:prstGeom>
          <a:gradFill flip="none" rotWithShape="1">
            <a:gsLst>
              <a:gs pos="0">
                <a:srgbClr val="2463A8"/>
              </a:gs>
              <a:gs pos="50000">
                <a:srgbClr val="4886D8"/>
              </a:gs>
              <a:gs pos="100000">
                <a:srgbClr val="AECEF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ru-RU" sz="2000" dirty="0"/>
              <a:t>Печать полного комплекта </a:t>
            </a:r>
          </a:p>
          <a:p>
            <a:pPr algn="ctr">
              <a:buNone/>
            </a:pPr>
            <a:r>
              <a:rPr lang="ru-RU" sz="2000" dirty="0"/>
              <a:t>черно-белых экзаменационных материалов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2284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2A4A96"/>
                </a:solidFill>
              </a:rPr>
              <a:t>МР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по </a:t>
            </a:r>
            <a:r>
              <a:rPr lang="ru-RU" sz="1400" b="1" dirty="0">
                <a:solidFill>
                  <a:srgbClr val="2A4A96"/>
                </a:solidFill>
              </a:rPr>
              <a:t>организации </a:t>
            </a:r>
            <a:r>
              <a:rPr lang="ru-RU" sz="1400" b="1" dirty="0" smtClean="0">
                <a:solidFill>
                  <a:srgbClr val="2A4A96"/>
                </a:solidFill>
              </a:rPr>
              <a:t>доставки ЭМ для проведения </a:t>
            </a:r>
            <a:r>
              <a:rPr lang="ru-RU" sz="1400" b="1" dirty="0">
                <a:solidFill>
                  <a:srgbClr val="2A4A96"/>
                </a:solidFill>
              </a:rPr>
              <a:t>ГИА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в </a:t>
            </a:r>
            <a:r>
              <a:rPr lang="ru-RU" sz="1400" b="1" dirty="0">
                <a:solidFill>
                  <a:srgbClr val="2A4A96"/>
                </a:solidFill>
              </a:rPr>
              <a:t>форме </a:t>
            </a:r>
            <a:r>
              <a:rPr lang="ru-RU" sz="1400" b="1" dirty="0" smtClean="0">
                <a:solidFill>
                  <a:srgbClr val="2A4A96"/>
                </a:solidFill>
              </a:rPr>
              <a:t>ЕГЭ в </a:t>
            </a:r>
            <a:r>
              <a:rPr lang="ru-RU" sz="1400" b="1" dirty="0">
                <a:solidFill>
                  <a:srgbClr val="2A4A96"/>
                </a:solidFill>
              </a:rPr>
              <a:t>субъекты Российской Федерации</a:t>
            </a:r>
            <a:endParaRPr lang="ru-RU" sz="1400" dirty="0"/>
          </a:p>
          <a:p>
            <a:pPr algn="ctr"/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39653" y="3273827"/>
            <a:ext cx="2284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2A4A96"/>
                </a:solidFill>
              </a:rPr>
              <a:t>МР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по </a:t>
            </a:r>
            <a:r>
              <a:rPr lang="ru-RU" sz="1400" b="1" dirty="0">
                <a:solidFill>
                  <a:srgbClr val="2A4A96"/>
                </a:solidFill>
              </a:rPr>
              <a:t>подготовке и проведению ЕГЭ в ППЭ</a:t>
            </a:r>
          </a:p>
          <a:p>
            <a:pPr algn="ctr"/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47965" y="3305369"/>
            <a:ext cx="2284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2A4A96"/>
                </a:solidFill>
              </a:rPr>
              <a:t>МР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по</a:t>
            </a:r>
            <a:r>
              <a:rPr lang="ru-RU" sz="1400" b="1" dirty="0">
                <a:solidFill>
                  <a:srgbClr val="2A4A96"/>
                </a:solidFill>
              </a:rPr>
              <a:t> подготовке, проведению и обработке материалов ЕГЭ в РЦОИ субъектов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Российской Федерации</a:t>
            </a:r>
            <a:endParaRPr lang="ru-RU" sz="1400" b="1" dirty="0">
              <a:solidFill>
                <a:srgbClr val="2A4A9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7499" y="1563638"/>
            <a:ext cx="228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2A4A96"/>
                </a:solidFill>
              </a:rPr>
              <a:t>Сборник форм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для </a:t>
            </a:r>
            <a:r>
              <a:rPr lang="ru-RU" sz="1400" b="1" dirty="0">
                <a:solidFill>
                  <a:srgbClr val="2A4A96"/>
                </a:solidFill>
              </a:rPr>
              <a:t>проведения ГИА-11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2200" y="3284984"/>
            <a:ext cx="228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2A4A96"/>
                </a:solidFill>
              </a:rPr>
              <a:t>Правила </a:t>
            </a:r>
            <a:r>
              <a:rPr lang="ru-RU" sz="1400" b="1" dirty="0" smtClean="0">
                <a:solidFill>
                  <a:srgbClr val="2A4A96"/>
                </a:solidFill>
              </a:rPr>
              <a:t/>
            </a:r>
            <a:br>
              <a:rPr lang="ru-RU" sz="1400" b="1" dirty="0" smtClean="0">
                <a:solidFill>
                  <a:srgbClr val="2A4A96"/>
                </a:solidFill>
              </a:rPr>
            </a:br>
            <a:r>
              <a:rPr lang="ru-RU" sz="1400" b="1" dirty="0" smtClean="0">
                <a:solidFill>
                  <a:srgbClr val="2A4A96"/>
                </a:solidFill>
              </a:rPr>
              <a:t>заполнения </a:t>
            </a:r>
            <a:r>
              <a:rPr lang="ru-RU" sz="1400" b="1" dirty="0">
                <a:solidFill>
                  <a:srgbClr val="2A4A96"/>
                </a:solidFill>
              </a:rPr>
              <a:t>бланков  ЕГЭ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634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Основные направления развития государственной итоговой аттестации в 2018 году</vt:lpstr>
      <vt:lpstr>Нормативные правовые акты</vt:lpstr>
      <vt:lpstr>Проведение апробации по итоговому собеседованию по русскому языку в 9 классе</vt:lpstr>
      <vt:lpstr>Методические рекомендации </vt:lpstr>
      <vt:lpstr>Сочинение/изложение</vt:lpstr>
      <vt:lpstr>Слайд 6</vt:lpstr>
      <vt:lpstr>Слайд 7</vt:lpstr>
      <vt:lpstr>Срок действия</vt:lpstr>
      <vt:lpstr>Нововведения в ГИА 2018 года</vt:lpstr>
      <vt:lpstr>Тренировочные мероприятия</vt:lpstr>
      <vt:lpstr>Подготовка кадров ППЭ к проведению  ЕГЭ в 2018 году</vt:lpstr>
      <vt:lpstr>Приоритетные задачи на 2018 год </vt:lpstr>
      <vt:lpstr>Слайд 13</vt:lpstr>
    </vt:vector>
  </TitlesOfParts>
  <Company>Minobnauki RB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shangina</dc:creator>
  <cp:lastModifiedBy>shangina</cp:lastModifiedBy>
  <cp:revision>32</cp:revision>
  <dcterms:created xsi:type="dcterms:W3CDTF">2017-10-24T05:11:09Z</dcterms:created>
  <dcterms:modified xsi:type="dcterms:W3CDTF">2017-10-26T00:37:09Z</dcterms:modified>
</cp:coreProperties>
</file>