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64" r:id="rId2"/>
    <p:sldId id="267" r:id="rId3"/>
    <p:sldId id="300" r:id="rId4"/>
    <p:sldId id="306" r:id="rId5"/>
    <p:sldId id="316" r:id="rId6"/>
    <p:sldId id="286" r:id="rId7"/>
    <p:sldId id="262" r:id="rId8"/>
    <p:sldId id="302" r:id="rId9"/>
    <p:sldId id="311" r:id="rId10"/>
    <p:sldId id="304" r:id="rId11"/>
    <p:sldId id="308" r:id="rId12"/>
    <p:sldId id="310" r:id="rId13"/>
    <p:sldId id="285" r:id="rId14"/>
    <p:sldId id="313" r:id="rId15"/>
    <p:sldId id="317" r:id="rId16"/>
    <p:sldId id="315" r:id="rId17"/>
    <p:sldId id="263" r:id="rId18"/>
    <p:sldId id="292" r:id="rId19"/>
    <p:sldId id="295" r:id="rId20"/>
    <p:sldId id="29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5D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ICQ\&#1076;&#1080;&#1072;&#1075;&#1088;&#1072;&#1084;&#1084;&#1072;_&#1087;&#1086;_&#1089;&#1088;&#1072;&#1074;&#1085;&#1077;&#1085;&#1080;&#1102;_2014-2016-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50;&#1086;&#1085;&#1092;&#1077;&#1088;&#1077;&#1085;&#1094;&#1080;&#1103;%20&#1072;&#1074;&#1075;&#1091;&#1089;&#1090;\24.08\&#1087;&#1083;&#1077;&#1085;&#1072;&#1088;&#1085;&#1086;&#1077;%20&#1079;&#1072;&#1089;&#1077;&#1076;&#1072;&#1085;&#1080;&#1077;\&#1054;&#1054;%20&#1089;%20&#1089;&#1086;&#1084;&#1085;&#1080;&#1090;.&#1088;&#1077;&#1079;-&#1090;&#1072;&#1084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5;&#1072;%20&#1072;&#1074;&#1075;&#1091;&#1089;&#1090;&#1086;&#1074;&#1082;&#1091;\&#1087;&#1072;&#1085;&#1077;&#1083;&#1100;&#1085;&#1072;&#1103;%20&#1076;&#1080;&#1089;&#1082;&#1091;&#1089;&#1089;&#1080;&#1103;\&#1050;&#1091;&#1088;&#1091;&#1084;&#1082;&#1072;&#1085;&#1089;&#1082;&#1080;&#1081;%20&#1088;&#1072;&#1081;&#1086;&#1085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AZTZELXB\&#1043;&#1088;&#1072;&#1092;&#1080;&#1082;&#1080;_&#1042;&#1055;&#1056;_&#1045;&#1043;&#1069;%20(3)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AZTZELXB\&#1043;&#1088;&#1072;&#1092;&#1080;&#1082;&#1080;_&#1042;&#1055;&#1056;_&#1045;&#1043;&#1069;%20(4)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50"/>
      <c:depthPercent val="100"/>
      <c:perspective val="30"/>
    </c:view3D>
    <c:plotArea>
      <c:layout>
        <c:manualLayout>
          <c:layoutTarget val="inner"/>
          <c:xMode val="edge"/>
          <c:yMode val="edge"/>
          <c:x val="2.0952377809917166E-2"/>
          <c:y val="0.12351543942992874"/>
          <c:w val="0.94393603761117872"/>
          <c:h val="0.59943479010066392"/>
        </c:manualLayout>
      </c:layout>
      <c:bar3DChart>
        <c:barDir val="col"/>
        <c:grouping val="standard"/>
        <c:ser>
          <c:idx val="1"/>
          <c:order val="0"/>
          <c:tx>
            <c:strRef>
              <c:f>Лист1!$C$2</c:f>
              <c:strCache>
                <c:ptCount val="1"/>
                <c:pt idx="0">
                  <c:v>Математика 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Лист1!$B$3:$B$5</c:f>
              <c:strCache>
                <c:ptCount val="3"/>
                <c:pt idx="0">
                  <c:v>сдавших на "5" в 2014 г</c:v>
                </c:pt>
                <c:pt idx="1">
                  <c:v>сдавших ЕГЭ в 2016 г. (из числа пятерочников 9-го класса в 2016 г.)</c:v>
                </c:pt>
                <c:pt idx="2">
                  <c:v>набравших не менее 60 баллов по предмету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818</c:v>
                </c:pt>
                <c:pt idx="1">
                  <c:v>439</c:v>
                </c:pt>
                <c:pt idx="2">
                  <c:v>412</c:v>
                </c:pt>
              </c:numCache>
            </c:numRef>
          </c:val>
        </c:ser>
        <c:ser>
          <c:idx val="0"/>
          <c:order val="1"/>
          <c:tx>
            <c:strRef>
              <c:f>Лист1!$D$2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Лист1!$B$3:$B$5</c:f>
              <c:strCache>
                <c:ptCount val="3"/>
                <c:pt idx="0">
                  <c:v>сдавших на "5" в 2014 г</c:v>
                </c:pt>
                <c:pt idx="1">
                  <c:v>сдавших ЕГЭ в 2016 г. (из числа пятерочников 9-го класса в 2016 г.)</c:v>
                </c:pt>
                <c:pt idx="2">
                  <c:v>набравших не менее 60 баллов по предмету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2564</c:v>
                </c:pt>
                <c:pt idx="1">
                  <c:v>1789</c:v>
                </c:pt>
                <c:pt idx="2">
                  <c:v>1536</c:v>
                </c:pt>
              </c:numCache>
            </c:numRef>
          </c:val>
        </c:ser>
        <c:dLbls>
          <c:showVal val="1"/>
        </c:dLbls>
        <c:gapWidth val="75"/>
        <c:shape val="cylinder"/>
        <c:axId val="68586496"/>
        <c:axId val="68608768"/>
        <c:axId val="67220352"/>
      </c:bar3DChart>
      <c:catAx>
        <c:axId val="68586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608768"/>
        <c:crosses val="autoZero"/>
        <c:auto val="1"/>
        <c:lblAlgn val="ctr"/>
        <c:lblOffset val="100"/>
      </c:catAx>
      <c:valAx>
        <c:axId val="686087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8586496"/>
        <c:crosses val="autoZero"/>
        <c:crossBetween val="between"/>
      </c:valAx>
      <c:serAx>
        <c:axId val="67220352"/>
        <c:scaling>
          <c:orientation val="minMax"/>
        </c:scaling>
        <c:delete val="1"/>
        <c:axPos val="b"/>
        <c:tickLblPos val="none"/>
        <c:crossAx val="68608768"/>
        <c:crosses val="autoZero"/>
      </c:serAx>
    </c:plotArea>
    <c:legend>
      <c:legendPos val="b"/>
      <c:layout>
        <c:manualLayout>
          <c:xMode val="edge"/>
          <c:yMode val="edge"/>
          <c:x val="0.22822403776167449"/>
          <c:y val="1.7948017780437822E-2"/>
          <c:w val="0.5515700710056135"/>
          <c:h val="7.2585831759153743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Лист1!$A$8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3.1567795667794281E-2"/>
                  <c:y val="-3.0085259514974833E-2"/>
                </c:manualLayout>
              </c:layout>
              <c:showVal val="1"/>
            </c:dLbl>
            <c:dLbl>
              <c:idx val="1"/>
              <c:layout>
                <c:manualLayout>
                  <c:x val="-3.8213647387329915E-2"/>
                  <c:y val="-2.1880188738163515E-2"/>
                </c:manualLayout>
              </c:layout>
              <c:showVal val="1"/>
            </c:dLbl>
            <c:dLbl>
              <c:idx val="2"/>
              <c:layout>
                <c:manualLayout>
                  <c:x val="-5.4828276686169006E-2"/>
                  <c:y val="-2.735023592270439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Лист1!$B$7:$D$7</c:f>
              <c:strCache>
                <c:ptCount val="3"/>
                <c:pt idx="0">
                  <c:v>Сдавших на "5" в 2015 г.</c:v>
                </c:pt>
                <c:pt idx="1">
                  <c:v>Сдававших ЕГЭ в 2017 г. (из числа отличников 9-го класса 2015)</c:v>
                </c:pt>
                <c:pt idx="2">
                  <c:v>Набравших не менее 60 баллов по предмету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711</c:v>
                </c:pt>
                <c:pt idx="1">
                  <c:v>405</c:v>
                </c:pt>
                <c:pt idx="2">
                  <c:v>383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4.984388789651735E-2"/>
                  <c:y val="-2.7350235922704406E-3"/>
                </c:manualLayout>
              </c:layout>
              <c:showVal val="1"/>
            </c:dLbl>
            <c:dLbl>
              <c:idx val="1"/>
              <c:layout>
                <c:manualLayout>
                  <c:x val="-1.993755515860687E-2"/>
                  <c:y val="-2.1880188738163515E-2"/>
                </c:manualLayout>
              </c:layout>
              <c:showVal val="1"/>
            </c:dLbl>
            <c:dLbl>
              <c:idx val="2"/>
              <c:layout>
                <c:manualLayout>
                  <c:x val="-1.8276092228723007E-2"/>
                  <c:y val="-2.1880188738163539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Лист1!$B$7:$D$7</c:f>
              <c:strCache>
                <c:ptCount val="3"/>
                <c:pt idx="0">
                  <c:v>Сдавших на "5" в 2015 г.</c:v>
                </c:pt>
                <c:pt idx="1">
                  <c:v>Сдававших ЕГЭ в 2017 г. (из числа отличников 9-го класса 2015)</c:v>
                </c:pt>
                <c:pt idx="2">
                  <c:v>Набравших не менее 60 баллов по предмету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2663</c:v>
                </c:pt>
                <c:pt idx="1">
                  <c:v>1961</c:v>
                </c:pt>
                <c:pt idx="2">
                  <c:v>1748</c:v>
                </c:pt>
              </c:numCache>
            </c:numRef>
          </c:val>
        </c:ser>
        <c:dLbls>
          <c:showVal val="1"/>
        </c:dLbls>
        <c:shape val="cylinder"/>
        <c:axId val="68739072"/>
        <c:axId val="68740608"/>
        <c:axId val="67222144"/>
      </c:bar3DChart>
      <c:catAx>
        <c:axId val="68739072"/>
        <c:scaling>
          <c:orientation val="minMax"/>
        </c:scaling>
        <c:axPos val="b"/>
        <c:majorTickMark val="none"/>
        <c:tickLblPos val="nextTo"/>
        <c:crossAx val="68740608"/>
        <c:crosses val="autoZero"/>
        <c:auto val="1"/>
        <c:lblAlgn val="ctr"/>
        <c:lblOffset val="100"/>
      </c:catAx>
      <c:valAx>
        <c:axId val="687406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8739072"/>
        <c:crosses val="autoZero"/>
        <c:crossBetween val="between"/>
      </c:valAx>
      <c:serAx>
        <c:axId val="67222144"/>
        <c:scaling>
          <c:orientation val="minMax"/>
        </c:scaling>
        <c:delete val="1"/>
        <c:axPos val="b"/>
        <c:tickLblPos val="none"/>
        <c:crossAx val="68740608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 с сомнительными результатами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Баргузинский р-н</c:v>
                </c:pt>
                <c:pt idx="1">
                  <c:v>Баунтовский р-н</c:v>
                </c:pt>
                <c:pt idx="2">
                  <c:v>Бичурский р-н</c:v>
                </c:pt>
                <c:pt idx="3">
                  <c:v>Джидинский р-н</c:v>
                </c:pt>
                <c:pt idx="4">
                  <c:v>Еравнинский р-н</c:v>
                </c:pt>
                <c:pt idx="5">
                  <c:v>Заиграевский р-н</c:v>
                </c:pt>
                <c:pt idx="6">
                  <c:v>Кабанский р-н</c:v>
                </c:pt>
                <c:pt idx="7">
                  <c:v>Кижингинский р-н</c:v>
                </c:pt>
                <c:pt idx="8">
                  <c:v>Кяхтинский р-н</c:v>
                </c:pt>
                <c:pt idx="9">
                  <c:v>Муйский р-н</c:v>
                </c:pt>
                <c:pt idx="10">
                  <c:v>Мухоршибирский р-н</c:v>
                </c:pt>
                <c:pt idx="11">
                  <c:v>Прибайкальский р-н</c:v>
                </c:pt>
                <c:pt idx="12">
                  <c:v>Селенгинский р-н</c:v>
                </c:pt>
                <c:pt idx="13">
                  <c:v>Тарбагатайский р-н</c:v>
                </c:pt>
                <c:pt idx="14">
                  <c:v>Тункинский р-н</c:v>
                </c:pt>
                <c:pt idx="15">
                  <c:v>Хоринский р-н</c:v>
                </c:pt>
                <c:pt idx="16">
                  <c:v>г.Северобайкальск</c:v>
                </c:pt>
                <c:pt idx="17">
                  <c:v>г.Улан-Удэ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13.3</c:v>
                </c:pt>
                <c:pt idx="1">
                  <c:v>11.1</c:v>
                </c:pt>
                <c:pt idx="2">
                  <c:v>36.4</c:v>
                </c:pt>
                <c:pt idx="3">
                  <c:v>15.4</c:v>
                </c:pt>
                <c:pt idx="4">
                  <c:v>5.9</c:v>
                </c:pt>
                <c:pt idx="5">
                  <c:v>6.9</c:v>
                </c:pt>
                <c:pt idx="6">
                  <c:v>11.1</c:v>
                </c:pt>
                <c:pt idx="7">
                  <c:v>6.2</c:v>
                </c:pt>
                <c:pt idx="8">
                  <c:v>13.6</c:v>
                </c:pt>
                <c:pt idx="9">
                  <c:v>20</c:v>
                </c:pt>
                <c:pt idx="10">
                  <c:v>11.1</c:v>
                </c:pt>
                <c:pt idx="11">
                  <c:v>18.8</c:v>
                </c:pt>
                <c:pt idx="12">
                  <c:v>19.2</c:v>
                </c:pt>
                <c:pt idx="13">
                  <c:v>28.5</c:v>
                </c:pt>
                <c:pt idx="14">
                  <c:v>17.399999999999999</c:v>
                </c:pt>
                <c:pt idx="15">
                  <c:v>5.9</c:v>
                </c:pt>
                <c:pt idx="16">
                  <c:v>20</c:v>
                </c:pt>
                <c:pt idx="17">
                  <c:v>3.1</c:v>
                </c:pt>
              </c:numCache>
            </c:numRef>
          </c:val>
        </c:ser>
        <c:dLbls>
          <c:showVal val="1"/>
        </c:dLbls>
        <c:shape val="box"/>
        <c:axId val="68644224"/>
        <c:axId val="68662400"/>
        <c:axId val="0"/>
      </c:bar3DChart>
      <c:catAx>
        <c:axId val="686442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8662400"/>
        <c:crosses val="autoZero"/>
        <c:auto val="1"/>
        <c:lblAlgn val="ctr"/>
        <c:lblOffset val="100"/>
      </c:catAx>
      <c:valAx>
        <c:axId val="686624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8644224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sz="1800" dirty="0" smtClean="0">
                <a:solidFill>
                  <a:srgbClr val="7030A0"/>
                </a:solidFill>
              </a:rPr>
              <a:t>Успеваемость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7030A0"/>
                </a:solidFill>
              </a:rPr>
              <a:t>по ВПР, </a:t>
            </a:r>
            <a:r>
              <a:rPr lang="ru-RU" sz="1800" dirty="0">
                <a:solidFill>
                  <a:srgbClr val="7030A0"/>
                </a:solidFill>
              </a:rPr>
              <a:t>%</a:t>
            </a:r>
          </a:p>
        </c:rich>
      </c:tx>
      <c:layout>
        <c:manualLayout>
          <c:xMode val="edge"/>
          <c:yMode val="edge"/>
          <c:x val="0.29865266841644877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ВПР!$A$5</c:f>
              <c:strCache>
                <c:ptCount val="1"/>
                <c:pt idx="0">
                  <c:v>2015 г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3AA6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ВПР!$B$4:$D$4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окруж. мир</c:v>
                </c:pt>
              </c:strCache>
            </c:strRef>
          </c:cat>
          <c:val>
            <c:numRef>
              <c:f>ВПР!$B$5:$D$5</c:f>
              <c:numCache>
                <c:formatCode>General</c:formatCode>
                <c:ptCount val="3"/>
                <c:pt idx="0">
                  <c:v>75.8</c:v>
                </c:pt>
                <c:pt idx="1">
                  <c:v>84.3</c:v>
                </c:pt>
              </c:numCache>
            </c:numRef>
          </c:val>
        </c:ser>
        <c:ser>
          <c:idx val="1"/>
          <c:order val="1"/>
          <c:tx>
            <c:strRef>
              <c:f>ВПР!$A$6</c:f>
              <c:strCache>
                <c:ptCount val="1"/>
                <c:pt idx="0">
                  <c:v>2016 г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ВПР!$B$4:$D$4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окруж. мир</c:v>
                </c:pt>
              </c:strCache>
            </c:strRef>
          </c:cat>
          <c:val>
            <c:numRef>
              <c:f>ВПР!$B$6:$D$6</c:f>
              <c:numCache>
                <c:formatCode>General</c:formatCode>
                <c:ptCount val="3"/>
                <c:pt idx="0">
                  <c:v>87.4</c:v>
                </c:pt>
                <c:pt idx="1">
                  <c:v>90.7</c:v>
                </c:pt>
                <c:pt idx="2">
                  <c:v>96.9</c:v>
                </c:pt>
              </c:numCache>
            </c:numRef>
          </c:val>
        </c:ser>
        <c:ser>
          <c:idx val="2"/>
          <c:order val="2"/>
          <c:tx>
            <c:strRef>
              <c:f>ВПР!$A$7</c:f>
              <c:strCache>
                <c:ptCount val="1"/>
                <c:pt idx="0">
                  <c:v>2017 г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ВПР!$B$4:$D$4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окруж. мир</c:v>
                </c:pt>
              </c:strCache>
            </c:strRef>
          </c:cat>
          <c:val>
            <c:numRef>
              <c:f>ВПР!$B$7:$D$7</c:f>
              <c:numCache>
                <c:formatCode>General</c:formatCode>
                <c:ptCount val="3"/>
                <c:pt idx="0">
                  <c:v>91.2</c:v>
                </c:pt>
                <c:pt idx="1">
                  <c:v>91.6</c:v>
                </c:pt>
                <c:pt idx="2">
                  <c:v>99.5</c:v>
                </c:pt>
              </c:numCache>
            </c:numRef>
          </c:val>
        </c:ser>
        <c:shape val="box"/>
        <c:axId val="70400256"/>
        <c:axId val="70418432"/>
        <c:axId val="0"/>
      </c:bar3DChart>
      <c:catAx>
        <c:axId val="70400256"/>
        <c:scaling>
          <c:orientation val="minMax"/>
        </c:scaling>
        <c:axPos val="b"/>
        <c:tickLblPos val="nextTo"/>
        <c:crossAx val="70418432"/>
        <c:crosses val="autoZero"/>
        <c:auto val="1"/>
        <c:lblAlgn val="ctr"/>
        <c:lblOffset val="100"/>
      </c:catAx>
      <c:valAx>
        <c:axId val="70418432"/>
        <c:scaling>
          <c:orientation val="minMax"/>
        </c:scaling>
        <c:axPos val="l"/>
        <c:majorGridlines/>
        <c:numFmt formatCode="General" sourceLinked="1"/>
        <c:tickLblPos val="nextTo"/>
        <c:crossAx val="7040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41418598724284"/>
          <c:y val="0.21909010109987784"/>
          <c:w val="0.12458932740465889"/>
          <c:h val="0.43121847572491978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ВПР</a:t>
            </a:r>
            <a:r>
              <a:rPr lang="ru-RU" sz="1200" baseline="0"/>
              <a:t> РУ (вся выборка)</a:t>
            </a:r>
            <a:endParaRPr lang="ru-RU" sz="12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'[Графики_ВПР_ЕГЭ (3).xlsx]Лист1'!$AA$6</c:f>
              <c:strCache>
                <c:ptCount val="1"/>
                <c:pt idx="0">
                  <c:v>Группа "слабых"</c:v>
                </c:pt>
              </c:strCache>
            </c:strRef>
          </c:tx>
          <c:dLbls>
            <c:showVal val="1"/>
          </c:dLbls>
          <c:cat>
            <c:strRef>
              <c:f>'[Графики_ВПР_ЕГЭ (3).xlsx]Лист1'!$AB$5:$AC$5</c:f>
              <c:strCache>
                <c:ptCount val="2"/>
                <c:pt idx="0">
                  <c:v>ВПР</c:v>
                </c:pt>
                <c:pt idx="1">
                  <c:v>ЕГЭ</c:v>
                </c:pt>
              </c:strCache>
            </c:strRef>
          </c:cat>
          <c:val>
            <c:numRef>
              <c:f>'[Графики_ВПР_ЕГЭ (3).xlsx]Лист1'!$AE$2:$AF$2</c:f>
              <c:numCache>
                <c:formatCode>0.0%</c:formatCode>
                <c:ptCount val="2"/>
                <c:pt idx="0">
                  <c:v>4.36E-2</c:v>
                </c:pt>
                <c:pt idx="1">
                  <c:v>4.2100000000000012E-2</c:v>
                </c:pt>
              </c:numCache>
            </c:numRef>
          </c:val>
        </c:ser>
        <c:ser>
          <c:idx val="1"/>
          <c:order val="1"/>
          <c:tx>
            <c:strRef>
              <c:f>'[Графики_ВПР_ЕГЭ (3).xlsx]Лист1'!$AA$7</c:f>
              <c:strCache>
                <c:ptCount val="1"/>
                <c:pt idx="0">
                  <c:v>Группа "сильных"</c:v>
                </c:pt>
              </c:strCache>
            </c:strRef>
          </c:tx>
          <c:dLbls>
            <c:showVal val="1"/>
          </c:dLbls>
          <c:cat>
            <c:strRef>
              <c:f>'[Графики_ВПР_ЕГЭ (3).xlsx]Лист1'!$AB$5:$AC$5</c:f>
              <c:strCache>
                <c:ptCount val="2"/>
                <c:pt idx="0">
                  <c:v>ВПР</c:v>
                </c:pt>
                <c:pt idx="1">
                  <c:v>ЕГЭ</c:v>
                </c:pt>
              </c:strCache>
            </c:strRef>
          </c:cat>
          <c:val>
            <c:numRef>
              <c:f>'[Графики_ВПР_ЕГЭ (3).xlsx]Лист1'!$AE$3:$AF$3</c:f>
              <c:numCache>
                <c:formatCode>0.0%</c:formatCode>
                <c:ptCount val="2"/>
                <c:pt idx="0">
                  <c:v>0.26701681137910277</c:v>
                </c:pt>
                <c:pt idx="1">
                  <c:v>0.25540000000000002</c:v>
                </c:pt>
              </c:numCache>
            </c:numRef>
          </c:val>
        </c:ser>
        <c:axId val="69563904"/>
        <c:axId val="69565440"/>
      </c:barChart>
      <c:catAx>
        <c:axId val="69563904"/>
        <c:scaling>
          <c:orientation val="minMax"/>
        </c:scaling>
        <c:axPos val="b"/>
        <c:numFmt formatCode="General" sourceLinked="1"/>
        <c:tickLblPos val="nextTo"/>
        <c:crossAx val="69565440"/>
        <c:crosses val="autoZero"/>
        <c:auto val="1"/>
        <c:lblAlgn val="ctr"/>
        <c:lblOffset val="100"/>
      </c:catAx>
      <c:valAx>
        <c:axId val="69565440"/>
        <c:scaling>
          <c:orientation val="minMax"/>
          <c:max val="0.27"/>
          <c:min val="0"/>
        </c:scaling>
        <c:axPos val="l"/>
        <c:majorGridlines/>
        <c:numFmt formatCode="0%" sourceLinked="0"/>
        <c:tickLblPos val="nextTo"/>
        <c:crossAx val="6956390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baseline="0" dirty="0"/>
              <a:t>Регион </a:t>
            </a:r>
            <a:r>
              <a:rPr lang="ru-RU" sz="1200" baseline="0" dirty="0" smtClean="0"/>
              <a:t>(</a:t>
            </a:r>
            <a:r>
              <a:rPr lang="ru-RU" sz="1200" baseline="0" dirty="0"/>
              <a:t>РУ)</a:t>
            </a:r>
            <a:endParaRPr lang="ru-RU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'[Графики_ВПР_ЕГЭ (4).xlsx]Лист1'!$AA$5</c:f>
              <c:strCache>
                <c:ptCount val="1"/>
                <c:pt idx="0">
                  <c:v>Группа "слабых"</c:v>
                </c:pt>
              </c:strCache>
            </c:strRef>
          </c:tx>
          <c:dLbls>
            <c:showVal val="1"/>
          </c:dLbls>
          <c:cat>
            <c:strRef>
              <c:f>'[Графики_ВПР_ЕГЭ (4).xlsx]Лист1'!$AE$4:$AF$4</c:f>
              <c:strCache>
                <c:ptCount val="2"/>
                <c:pt idx="0">
                  <c:v>ВПР</c:v>
                </c:pt>
                <c:pt idx="1">
                  <c:v>ЕГЭ</c:v>
                </c:pt>
              </c:strCache>
            </c:strRef>
          </c:cat>
          <c:val>
            <c:numRef>
              <c:f>'[Графики_ВПР_ЕГЭ (4).xlsx]Лист1'!$AE$5:$AF$5</c:f>
              <c:numCache>
                <c:formatCode>0.0%</c:formatCode>
                <c:ptCount val="2"/>
                <c:pt idx="0">
                  <c:v>5.5892255892255903E-2</c:v>
                </c:pt>
                <c:pt idx="1">
                  <c:v>0.32790000000000114</c:v>
                </c:pt>
              </c:numCache>
            </c:numRef>
          </c:val>
        </c:ser>
        <c:ser>
          <c:idx val="1"/>
          <c:order val="1"/>
          <c:tx>
            <c:strRef>
              <c:f>'[Графики_ВПР_ЕГЭ (4).xlsx]Лист1'!$AA$6</c:f>
              <c:strCache>
                <c:ptCount val="1"/>
                <c:pt idx="0">
                  <c:v>Группа "сильных"</c:v>
                </c:pt>
              </c:strCache>
            </c:strRef>
          </c:tx>
          <c:dLbls>
            <c:showVal val="1"/>
          </c:dLbls>
          <c:cat>
            <c:strRef>
              <c:f>'[Графики_ВПР_ЕГЭ (4).xlsx]Лист1'!$AE$4:$AF$4</c:f>
              <c:strCache>
                <c:ptCount val="2"/>
                <c:pt idx="0">
                  <c:v>ВПР</c:v>
                </c:pt>
                <c:pt idx="1">
                  <c:v>ЕГЭ</c:v>
                </c:pt>
              </c:strCache>
            </c:strRef>
          </c:cat>
          <c:val>
            <c:numRef>
              <c:f>'[Графики_ВПР_ЕГЭ (4).xlsx]Лист1'!$AE$6:$AF$6</c:f>
              <c:numCache>
                <c:formatCode>0.0%</c:formatCode>
                <c:ptCount val="2"/>
                <c:pt idx="0">
                  <c:v>0.21189674523007856</c:v>
                </c:pt>
                <c:pt idx="1">
                  <c:v>8.0400000000000013E-2</c:v>
                </c:pt>
              </c:numCache>
            </c:numRef>
          </c:val>
        </c:ser>
        <c:axId val="72028544"/>
        <c:axId val="72030080"/>
      </c:barChart>
      <c:catAx>
        <c:axId val="72028544"/>
        <c:scaling>
          <c:orientation val="minMax"/>
        </c:scaling>
        <c:axPos val="b"/>
        <c:numFmt formatCode="General" sourceLinked="1"/>
        <c:tickLblPos val="nextTo"/>
        <c:crossAx val="72030080"/>
        <c:crosses val="autoZero"/>
        <c:auto val="1"/>
        <c:lblAlgn val="ctr"/>
        <c:lblOffset val="100"/>
      </c:catAx>
      <c:valAx>
        <c:axId val="72030080"/>
        <c:scaling>
          <c:orientation val="minMax"/>
          <c:max val="0.5"/>
        </c:scaling>
        <c:axPos val="l"/>
        <c:majorGridlines/>
        <c:numFmt formatCode="0%" sourceLinked="0"/>
        <c:tickLblPos val="nextTo"/>
        <c:crossAx val="7202854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radarChart>
        <c:radarStyle val="filled"/>
        <c:ser>
          <c:idx val="0"/>
          <c:order val="0"/>
          <c:cat>
            <c:strRef>
              <c:f>Лист1!$B$23:$B$43</c:f>
              <c:strCache>
                <c:ptCount val="21"/>
                <c:pt idx="0">
                  <c:v>1.1. </c:v>
                </c:pt>
                <c:pt idx="1">
                  <c:v>1.2. </c:v>
                </c:pt>
                <c:pt idx="2">
                  <c:v>1.3.</c:v>
                </c:pt>
                <c:pt idx="3">
                  <c:v>1.4.</c:v>
                </c:pt>
                <c:pt idx="4">
                  <c:v>1.5.</c:v>
                </c:pt>
                <c:pt idx="5">
                  <c:v>1.6.</c:v>
                </c:pt>
                <c:pt idx="6">
                  <c:v>2.1. </c:v>
                </c:pt>
                <c:pt idx="7">
                  <c:v>2.2.</c:v>
                </c:pt>
                <c:pt idx="8">
                  <c:v>2.3. </c:v>
                </c:pt>
                <c:pt idx="9">
                  <c:v>2.4. </c:v>
                </c:pt>
                <c:pt idx="10">
                  <c:v>2.5.</c:v>
                </c:pt>
                <c:pt idx="11">
                  <c:v>2.6. </c:v>
                </c:pt>
                <c:pt idx="12">
                  <c:v>2.7.</c:v>
                </c:pt>
                <c:pt idx="13">
                  <c:v>2.8.</c:v>
                </c:pt>
                <c:pt idx="14">
                  <c:v>3.1. </c:v>
                </c:pt>
                <c:pt idx="15">
                  <c:v>3.2. </c:v>
                </c:pt>
                <c:pt idx="16">
                  <c:v>3.3. </c:v>
                </c:pt>
                <c:pt idx="17">
                  <c:v>3.4. </c:v>
                </c:pt>
                <c:pt idx="18">
                  <c:v>3.5.</c:v>
                </c:pt>
                <c:pt idx="19">
                  <c:v>3.6.</c:v>
                </c:pt>
                <c:pt idx="20">
                  <c:v>3.7.</c:v>
                </c:pt>
              </c:strCache>
            </c:strRef>
          </c:cat>
          <c:val>
            <c:numRef>
              <c:f>Лист1!$C$23:$C$43</c:f>
              <c:numCache>
                <c:formatCode>General</c:formatCode>
                <c:ptCount val="21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1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5</c:v>
                </c:pt>
                <c:pt idx="20">
                  <c:v>1</c:v>
                </c:pt>
              </c:numCache>
            </c:numRef>
          </c:val>
        </c:ser>
        <c:axId val="73354240"/>
        <c:axId val="73376512"/>
      </c:radarChart>
      <c:catAx>
        <c:axId val="73354240"/>
        <c:scaling>
          <c:orientation val="minMax"/>
        </c:scaling>
        <c:axPos val="b"/>
        <c:majorGridlines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376512"/>
        <c:crosses val="autoZero"/>
        <c:auto val="1"/>
        <c:lblAlgn val="ctr"/>
        <c:lblOffset val="100"/>
      </c:catAx>
      <c:valAx>
        <c:axId val="733765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354240"/>
        <c:crosses val="autoZero"/>
        <c:crossBetween val="between"/>
        <c:majorUnit val="1"/>
      </c:valAx>
    </c:plotArea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0.78341</cdr:x>
      <cdr:y>0</cdr:y>
    </cdr:from>
    <cdr:to>
      <cdr:x>1</cdr:x>
      <cdr:y>0.36334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108539" y="0"/>
          <a:ext cx="1855949" cy="143898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7975C9-9A55-4D11-8794-6FEC8F9C6297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5C8FE5-F2F7-4637-A6CD-5A592FEFF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45617E-7B35-4A98-B6B7-5C542CD1912A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B5805-0785-4BB2-9D44-B5CC381B6460}" type="slidenum">
              <a:rPr lang="ru-RU" alt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DD73-12FF-4479-8928-DEA8B817C958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57A6-97EC-42CA-8A06-DC95DC70E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A98E-B73D-499D-AB7F-9E3A481662D7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DAE8-C900-4C6D-9D24-83D55E778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06A8-ECC3-4FA0-ABC2-2086650FF44F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443E-823E-4A91-8C34-CD4F3173A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3B4C-663D-4F60-BF60-B3CBE22E7FCA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9EDD-903D-4D0D-8AA8-345B1E49F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5B45-CA74-408A-A3DC-7BCFC02CD107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CC61-6022-4C8E-A23D-A3F4252E6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61D2C-B62B-4C61-A063-49971A874534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22EA-FE01-48D9-8BA6-D382F7C94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6F9F-13D1-4F66-96B8-F022966E260B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1124-E429-41C1-A0BD-5BF737984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7EB6-7F13-4094-A81A-C1EE489D08DF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3B00-7FB3-4E51-9B0C-6C8BCE915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D151-37BE-4669-BB13-ADC46962D733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F6F4-B0C3-4CE1-9EE8-B5E5B413E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58CA-D920-448E-ABB9-86A38FC26AE5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BA93-4DEB-4B12-9581-6BF284C27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E217-D9F2-4DE3-AED0-01763F4E7956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1532-F8BC-49CC-966C-5131029B4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42299-08E5-42C2-A9E6-D66BBE30252C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83393-63B4-41E6-B4BB-02D9273B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54013" y="2776533"/>
            <a:ext cx="8785225" cy="1477328"/>
          </a:xfr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Лонгитюдный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качества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и основного среднего образования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400" y="5803900"/>
            <a:ext cx="1727200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Улан-Удэ</a:t>
            </a:r>
            <a:br>
              <a:rPr lang="ru-RU" sz="1600" b="1" i="1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600" b="1">
              <a:solidFill>
                <a:srgbClr val="08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0" name="Группа 9"/>
          <p:cNvGrpSpPr>
            <a:grpSpLocks/>
          </p:cNvGrpSpPr>
          <p:nvPr/>
        </p:nvGrpSpPr>
        <p:grpSpPr bwMode="auto">
          <a:xfrm>
            <a:off x="214313" y="115888"/>
            <a:ext cx="8929687" cy="1217612"/>
            <a:chOff x="214282" y="71438"/>
            <a:chExt cx="8929718" cy="1000108"/>
          </a:xfrm>
        </p:grpSpPr>
        <p:grpSp>
          <p:nvGrpSpPr>
            <p:cNvPr id="14342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000200" y="214290"/>
                <a:ext cx="7143800" cy="5309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и оценки качества образования»</a:t>
                </a:r>
              </a:p>
            </p:txBody>
          </p:sp>
        </p:grpSp>
        <p:pic>
          <p:nvPicPr>
            <p:cNvPr id="27649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3359150" y="4699000"/>
            <a:ext cx="54276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Директор ГБУ «РЦОИ и ОКО»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Чимитова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Джамиля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Кимовна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д.и.н., профессор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59"/>
            <a:ext cx="8964488" cy="1929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Школы с сомнительными результатами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/>
              <a:t>(в % от общего числа ОО МО)</a:t>
            </a:r>
            <a:endParaRPr lang="ru-RU" sz="3600" dirty="0"/>
          </a:p>
          <a:p>
            <a:pPr algn="ctr">
              <a:defRPr/>
            </a:pP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1316871"/>
          <a:ext cx="8568952" cy="528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075" y="3316288"/>
            <a:ext cx="7254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840038"/>
            <a:ext cx="7254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135438"/>
            <a:ext cx="714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7175" y="2840038"/>
            <a:ext cx="704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2038" y="2554288"/>
            <a:ext cx="6953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2988" y="3697288"/>
            <a:ext cx="695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06700" y="3792538"/>
            <a:ext cx="695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286250"/>
            <a:ext cx="7143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554288"/>
            <a:ext cx="7048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9863" y="2554288"/>
            <a:ext cx="6953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5100638"/>
            <a:ext cx="6953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030538"/>
            <a:ext cx="6953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TextBox 19"/>
          <p:cNvSpPr txBox="1">
            <a:spLocks noChangeArrowheads="1"/>
          </p:cNvSpPr>
          <p:nvPr/>
        </p:nvSpPr>
        <p:spPr bwMode="auto">
          <a:xfrm>
            <a:off x="2286000" y="6173788"/>
            <a:ext cx="16430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Русский язык</a:t>
            </a:r>
          </a:p>
        </p:txBody>
      </p:sp>
      <p:sp>
        <p:nvSpPr>
          <p:cNvPr id="43023" name="TextBox 20"/>
          <p:cNvSpPr txBox="1">
            <a:spLocks noChangeArrowheads="1"/>
          </p:cNvSpPr>
          <p:nvPr/>
        </p:nvSpPr>
        <p:spPr bwMode="auto">
          <a:xfrm>
            <a:off x="5286375" y="6173788"/>
            <a:ext cx="16430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Математика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875" y="0"/>
            <a:ext cx="8643938" cy="209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193B65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7030A0"/>
                </a:solidFill>
                <a:latin typeface="+mn-lt"/>
                <a:cs typeface="+mn-cs"/>
              </a:rPr>
              <a:t>СОШ **** района</a:t>
            </a:r>
          </a:p>
          <a:p>
            <a:pPr algn="ctr">
              <a:defRPr sz="1800" b="1" i="0" u="none" strike="noStrike" kern="1200" baseline="0">
                <a:solidFill>
                  <a:srgbClr val="193B65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7030A0"/>
                </a:solidFill>
                <a:latin typeface="+mn-lt"/>
                <a:cs typeface="+mn-cs"/>
              </a:rPr>
              <a:t>Успеваемость , %</a:t>
            </a:r>
          </a:p>
          <a:p>
            <a:pPr algn="ctr">
              <a:defRPr sz="1800" b="1" i="0" u="none" strike="noStrike" kern="1200" baseline="0">
                <a:solidFill>
                  <a:srgbClr val="193B65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7030A0"/>
                </a:solidFill>
                <a:latin typeface="+mn-lt"/>
                <a:cs typeface="+mn-cs"/>
              </a:rPr>
              <a:t>ВПР и ЕГЭ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00250" y="2363788"/>
            <a:ext cx="7143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88,9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86063" y="2286000"/>
            <a:ext cx="714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88,9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43313" y="2095500"/>
            <a:ext cx="714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15000" y="2095500"/>
            <a:ext cx="714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00813" y="2095500"/>
            <a:ext cx="714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29188" y="2762250"/>
            <a:ext cx="714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62,5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00250" y="3697288"/>
            <a:ext cx="7143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48,7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86063" y="3333750"/>
            <a:ext cx="714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51,7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71875" y="3238500"/>
            <a:ext cx="714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56,8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57875" y="2554288"/>
            <a:ext cx="7143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76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00813" y="4649788"/>
            <a:ext cx="785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20,75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29188" y="3810000"/>
            <a:ext cx="714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46,4</a:t>
            </a:r>
          </a:p>
        </p:txBody>
      </p:sp>
      <p:pic>
        <p:nvPicPr>
          <p:cNvPr id="4303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" y="5810250"/>
            <a:ext cx="76866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2"/>
          <p:cNvPicPr>
            <a:picLocks noChangeAspect="1" noChangeArrowheads="1"/>
          </p:cNvPicPr>
          <p:nvPr/>
        </p:nvPicPr>
        <p:blipFill>
          <a:blip r:embed="rId10"/>
          <a:srcRect l="64787" t="41992" r="28447" b="35545"/>
          <a:stretch>
            <a:fillRect/>
          </a:stretch>
        </p:blipFill>
        <p:spPr bwMode="auto">
          <a:xfrm>
            <a:off x="7715250" y="2095500"/>
            <a:ext cx="14287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12"/>
          <p:cNvGraphicFramePr>
            <a:graphicFrameLocks noGrp="1"/>
          </p:cNvGraphicFramePr>
          <p:nvPr>
            <p:ph sz="half" idx="4294967295"/>
          </p:nvPr>
        </p:nvGraphicFramePr>
        <p:xfrm>
          <a:off x="785786" y="1715017"/>
          <a:ext cx="6929486" cy="480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79788" y="1123950"/>
            <a:ext cx="2533650" cy="533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193B65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err="1">
                <a:solidFill>
                  <a:srgbClr val="7030A0"/>
                </a:solidFill>
                <a:latin typeface="+mn-lt"/>
                <a:cs typeface="+mn-cs"/>
              </a:rPr>
              <a:t>Курумканский</a:t>
            </a:r>
            <a:r>
              <a:rPr lang="ru-RU" sz="2000" b="1" dirty="0">
                <a:solidFill>
                  <a:srgbClr val="7030A0"/>
                </a:solidFill>
                <a:latin typeface="+mn-lt"/>
                <a:cs typeface="+mn-cs"/>
              </a:rPr>
              <a:t> район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-43"/>
            <a:ext cx="9144000" cy="127166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Обеспечение объективности проведения и проверки </a:t>
            </a:r>
          </a:p>
        </p:txBody>
      </p:sp>
      <p:grpSp>
        <p:nvGrpSpPr>
          <p:cNvPr id="86" name="Группа 85"/>
          <p:cNvGrpSpPr>
            <a:grpSpLocks/>
          </p:cNvGrpSpPr>
          <p:nvPr/>
        </p:nvGrpSpPr>
        <p:grpSpPr bwMode="auto">
          <a:xfrm>
            <a:off x="1857375" y="3524250"/>
            <a:ext cx="4286250" cy="762000"/>
            <a:chOff x="1928794" y="2643188"/>
            <a:chExt cx="2571770" cy="57150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928794" y="2786064"/>
              <a:ext cx="285752" cy="7143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2185971" y="2643188"/>
              <a:ext cx="214314" cy="142876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400285" y="2643188"/>
              <a:ext cx="600080" cy="571504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000365" y="2928940"/>
              <a:ext cx="214314" cy="285752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3214679" y="2857502"/>
              <a:ext cx="214314" cy="7143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428993" y="2857502"/>
              <a:ext cx="771531" cy="35719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200524" y="2714626"/>
              <a:ext cx="300040" cy="500066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2938" y="165100"/>
            <a:ext cx="7837487" cy="6461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Анализ объективности результатов: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mbria" pitchFamily="18" charset="0"/>
                <a:cs typeface="Arial" panose="020B0604020202020204" pitchFamily="34" charset="0"/>
              </a:rPr>
              <a:t>несоответствие соотношения групп «слабых» и «сильных» в ЕГЭ и ВПР</a:t>
            </a:r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51520" y="1124744"/>
          <a:ext cx="3979639" cy="266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3779912" y="3573016"/>
          <a:ext cx="4248472" cy="30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ttp://paratuseducation.ca/wp-content/uploads/2015/11/7421995_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41363"/>
            <a:ext cx="40322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716463" y="2179638"/>
            <a:ext cx="1439862" cy="1154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28185" y="1221284"/>
            <a:ext cx="2915816" cy="34060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Собрать весь массив информации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одном месте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924790"/>
            <a:ext cx="8287590" cy="7799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Анализ, управление результатами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72879_1487145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786742" cy="5191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1088" y="1028204"/>
            <a:ext cx="7797391" cy="12721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Учет контекстных показателей 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оценке школы, муниципалитета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65091"/>
            <a:ext cx="2225033" cy="861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 ВМ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 l="17325" t="20300" r="17706" b="27901"/>
          <a:stretch>
            <a:fillRect/>
          </a:stretch>
        </p:blipFill>
        <p:spPr bwMode="auto">
          <a:xfrm>
            <a:off x="0" y="2373313"/>
            <a:ext cx="47656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/>
          <a:srcRect t="8900" r="59508" b="49924"/>
          <a:stretch>
            <a:fillRect/>
          </a:stretch>
        </p:blipFill>
        <p:spPr bwMode="auto">
          <a:xfrm>
            <a:off x="4787900" y="3236913"/>
            <a:ext cx="43561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9"/>
          <p:cNvSpPr>
            <a:spLocks noChangeArrowheads="1"/>
          </p:cNvSpPr>
          <p:nvPr/>
        </p:nvSpPr>
        <p:spPr bwMode="auto">
          <a:xfrm>
            <a:off x="785813" y="1500188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mbria" pitchFamily="18" charset="0"/>
              </a:rPr>
              <a:t>Распределение ОО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2116138"/>
          <a:ext cx="8964612" cy="409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04">
                  <a:extLst>
                    <a:ext uri="{9D8B030D-6E8A-4147-A177-3AD203B41FA5}"/>
                  </a:extLst>
                </a:gridCol>
                <a:gridCol w="2772515">
                  <a:extLst>
                    <a:ext uri="{9D8B030D-6E8A-4147-A177-3AD203B41FA5}"/>
                  </a:extLst>
                </a:gridCol>
                <a:gridCol w="3203893">
                  <a:extLst>
                    <a:ext uri="{9D8B030D-6E8A-4147-A177-3AD203B41FA5}"/>
                  </a:extLst>
                </a:gridCol>
              </a:tblGrid>
              <a:tr h="47509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Первая группа</a:t>
                      </a:r>
                    </a:p>
                  </a:txBody>
                  <a:tcPr marL="91441" marR="91441" marT="60964" marB="6096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Вторая группа</a:t>
                      </a:r>
                    </a:p>
                  </a:txBody>
                  <a:tcPr marL="91441" marR="91441" marT="60964" marB="609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Третья группа</a:t>
                      </a:r>
                    </a:p>
                  </a:txBody>
                  <a:tcPr marL="91441" marR="91441" marT="60964" marB="60964"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3611120">
                <a:tc>
                  <a:txBody>
                    <a:bodyPr/>
                    <a:lstStyle/>
                    <a:p>
                      <a:pPr algn="just"/>
                      <a:r>
                        <a:rPr lang="ru-RU" sz="1900" b="1" dirty="0"/>
                        <a:t>Низкие результаты </a:t>
                      </a:r>
                      <a:r>
                        <a:rPr lang="ru-RU" sz="1900" dirty="0"/>
                        <a:t>на уровне </a:t>
                      </a:r>
                      <a:r>
                        <a:rPr lang="ru-RU" sz="1900" dirty="0" smtClean="0"/>
                        <a:t>Республики Бурятия: </a:t>
                      </a:r>
                      <a:r>
                        <a:rPr lang="ru-RU" sz="1900" dirty="0"/>
                        <a:t>по итогам региональных мониторингов, </a:t>
                      </a:r>
                      <a:endParaRPr lang="ru-RU" sz="1900" dirty="0" smtClean="0"/>
                    </a:p>
                    <a:p>
                      <a:pPr algn="just"/>
                      <a:r>
                        <a:rPr lang="ru-RU" sz="1900" dirty="0" smtClean="0"/>
                        <a:t>НИКО, ГИА, ВПР,</a:t>
                      </a:r>
                      <a:r>
                        <a:rPr lang="ru-RU" sz="1900" baseline="0" dirty="0" smtClean="0"/>
                        <a:t> межрегиональных мониторингов </a:t>
                      </a:r>
                      <a:r>
                        <a:rPr lang="ru-RU" sz="1900" dirty="0" smtClean="0"/>
                        <a:t>и </a:t>
                      </a:r>
                      <a:r>
                        <a:rPr lang="ru-RU" sz="1900" dirty="0"/>
                        <a:t>др.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 marL="91441" marR="91441" marT="60964" marB="6096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b="1" dirty="0"/>
                        <a:t>Стабильный уровень </a:t>
                      </a:r>
                      <a:r>
                        <a:rPr lang="ru-RU" sz="1900" dirty="0"/>
                        <a:t>образовательных достижений обучающихся </a:t>
                      </a:r>
                      <a:r>
                        <a:rPr lang="ru-RU" sz="1900" b="0" dirty="0"/>
                        <a:t>на уровне </a:t>
                      </a:r>
                      <a:r>
                        <a:rPr lang="ru-RU" sz="1900" b="0" dirty="0" smtClean="0"/>
                        <a:t>Республики</a:t>
                      </a:r>
                      <a:r>
                        <a:rPr lang="ru-RU" sz="1900" b="0" baseline="0" dirty="0" smtClean="0"/>
                        <a:t> Бурятия:</a:t>
                      </a:r>
                      <a:r>
                        <a:rPr lang="ru-RU" sz="1900" b="0" dirty="0" smtClean="0"/>
                        <a:t> </a:t>
                      </a:r>
                      <a:r>
                        <a:rPr lang="ru-RU" sz="1900" b="0" dirty="0"/>
                        <a:t>по итогам </a:t>
                      </a:r>
                      <a:r>
                        <a:rPr lang="ru-RU" sz="1900" dirty="0"/>
                        <a:t>региональных мониторингов, </a:t>
                      </a:r>
                      <a:endParaRPr lang="ru-RU" sz="1900" dirty="0" smtClean="0"/>
                    </a:p>
                    <a:p>
                      <a:pPr algn="just"/>
                      <a:r>
                        <a:rPr lang="ru-RU" sz="1900" dirty="0" smtClean="0"/>
                        <a:t>НИКО, ГИА, ВПР, </a:t>
                      </a:r>
                      <a:r>
                        <a:rPr lang="ru-RU" sz="1900" baseline="0" dirty="0" smtClean="0"/>
                        <a:t>межрегиональных мониторингов 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/>
                        <a:t>и др.</a:t>
                      </a:r>
                    </a:p>
                    <a:p>
                      <a:endParaRPr lang="ru-RU" sz="1900" dirty="0"/>
                    </a:p>
                  </a:txBody>
                  <a:tcPr marL="91441" marR="91441" marT="60964" marB="60964"/>
                </a:tc>
                <a:tc>
                  <a:txBody>
                    <a:bodyPr/>
                    <a:lstStyle/>
                    <a:p>
                      <a:r>
                        <a:rPr lang="ru-RU" sz="1900" b="1" dirty="0"/>
                        <a:t>Высокий уровень </a:t>
                      </a:r>
                      <a:r>
                        <a:rPr lang="ru-RU" sz="1900" dirty="0"/>
                        <a:t>образовательных достижений обучающихся на уровне </a:t>
                      </a:r>
                      <a:r>
                        <a:rPr lang="ru-RU" sz="1900" dirty="0" smtClean="0"/>
                        <a:t>Республики</a:t>
                      </a:r>
                      <a:r>
                        <a:rPr lang="ru-RU" sz="1900" baseline="0" dirty="0" smtClean="0"/>
                        <a:t> Бурятия: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/>
                        <a:t>по итогам региональных мониторингов, </a:t>
                      </a:r>
                      <a:r>
                        <a:rPr lang="ru-RU" sz="1900" dirty="0" smtClean="0"/>
                        <a:t>НИКО, ГИА, ВПР, </a:t>
                      </a:r>
                      <a:r>
                        <a:rPr lang="ru-RU" sz="1900" baseline="0" dirty="0" smtClean="0"/>
                        <a:t>межрегиональных мониторингов 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/>
                        <a:t>и др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  <a:p>
                      <a:endParaRPr lang="ru-RU" sz="1100" dirty="0"/>
                    </a:p>
                    <a:p>
                      <a:endParaRPr lang="ru-RU" sz="1900" dirty="0"/>
                    </a:p>
                  </a:txBody>
                  <a:tcPr marL="91441" marR="91441" marT="60964" marB="60964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0737" name="Группа 2"/>
          <p:cNvGrpSpPr>
            <a:grpSpLocks/>
          </p:cNvGrpSpPr>
          <p:nvPr/>
        </p:nvGrpSpPr>
        <p:grpSpPr bwMode="auto">
          <a:xfrm>
            <a:off x="214313" y="71438"/>
            <a:ext cx="8929687" cy="1214437"/>
            <a:chOff x="214282" y="71438"/>
            <a:chExt cx="8929718" cy="1000108"/>
          </a:xfrm>
        </p:grpSpPr>
        <p:grpSp>
          <p:nvGrpSpPr>
            <p:cNvPr id="30738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000200" y="214290"/>
                <a:ext cx="7143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и оценки качества образования»</a:t>
                </a:r>
              </a:p>
            </p:txBody>
          </p:sp>
        </p:grpSp>
        <p:pic>
          <p:nvPicPr>
            <p:cNvPr id="12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642938" y="714375"/>
            <a:ext cx="8153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000" b="1">
                <a:solidFill>
                  <a:schemeClr val="tx2"/>
                </a:solidFill>
                <a:latin typeface="Calibri" pitchFamily="34" charset="0"/>
              </a:rPr>
              <a:t>Пример профиля качества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1428750"/>
          <a:ext cx="4401862" cy="4932160"/>
        </p:xfrm>
        <a:graphic>
          <a:graphicData uri="http://schemas.openxmlformats.org/drawingml/2006/table">
            <a:tbl>
              <a:tblPr/>
              <a:tblGrid>
                <a:gridCol w="1245904"/>
                <a:gridCol w="2325996"/>
                <a:gridCol w="103187"/>
                <a:gridCol w="145355"/>
                <a:gridCol w="145355"/>
                <a:gridCol w="145355"/>
                <a:gridCol w="145355"/>
                <a:gridCol w="145355"/>
              </a:tblGrid>
              <a:tr h="167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Шкала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Подшкала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Оценка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522">
                <a:tc rowSpan="6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Инфраструктура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1.1. Интерактивная доска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 Лаборатории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1.3. Современное оборудование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5">
                <a:tc rowSpan="8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Методическое обеспечение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2.1. Количество лабораторных работ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2.2. Количество практикумов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2.3. Использование в учебном процессе рабочих тетрадей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2.4. Обеспеченность УМК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1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2.5. Наличие КИМов, разработанных в соответствии с ФГОС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2.6. Наличие учебных пособий, соответствующиъх ФГОС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045">
                <a:tc rowSpan="7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Кадровое обеспечение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3.1. Прохождение аттестации педагогом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3.2. Наличие базового образования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04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3.3. Участие в профессиональных конкурсах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5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 Соответствие требованиям проф.стандарта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752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714876" y="714356"/>
          <a:ext cx="4429124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071678"/>
            <a:ext cx="7786742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Стремление к повышению качества – это норма жизни, а не дополнительная нагрузка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3876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Одной из задач ФЦПРО на 2016-2020 гг. является формирование востребованной системы оценки качества образования и образовательных результатов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grpSp>
        <p:nvGrpSpPr>
          <p:cNvPr id="15362" name="Группа 9"/>
          <p:cNvGrpSpPr>
            <a:grpSpLocks/>
          </p:cNvGrpSpPr>
          <p:nvPr/>
        </p:nvGrpSpPr>
        <p:grpSpPr bwMode="auto">
          <a:xfrm>
            <a:off x="214313" y="0"/>
            <a:ext cx="8929687" cy="1333500"/>
            <a:chOff x="214282" y="71438"/>
            <a:chExt cx="8929718" cy="1000108"/>
          </a:xfrm>
        </p:grpSpPr>
        <p:grpSp>
          <p:nvGrpSpPr>
            <p:cNvPr id="15363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000200" y="214290"/>
                <a:ext cx="7143800" cy="5309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и оценки качества образования»</a:t>
                </a:r>
              </a:p>
            </p:txBody>
          </p:sp>
        </p:grp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085260"/>
            <a:ext cx="77572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13"/>
          <p:cNvGrpSpPr>
            <a:grpSpLocks/>
          </p:cNvGrpSpPr>
          <p:nvPr/>
        </p:nvGrpSpPr>
        <p:grpSpPr bwMode="auto">
          <a:xfrm>
            <a:off x="4071938" y="6048375"/>
            <a:ext cx="3000375" cy="738188"/>
            <a:chOff x="4071934" y="6047922"/>
            <a:chExt cx="3000396" cy="738664"/>
          </a:xfrm>
        </p:grpSpPr>
        <p:sp>
          <p:nvSpPr>
            <p:cNvPr id="15" name="Фигура, имеющая форму буквы L 14"/>
            <p:cNvSpPr/>
            <p:nvPr/>
          </p:nvSpPr>
          <p:spPr>
            <a:xfrm rot="16200000">
              <a:off x="6530283" y="6208857"/>
              <a:ext cx="250069" cy="834024"/>
            </a:xfrm>
            <a:prstGeom prst="corne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1934" y="6047922"/>
              <a:ext cx="2143140" cy="7386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Информационно- статистический банк данных</a:t>
              </a:r>
            </a:p>
          </p:txBody>
        </p:sp>
      </p:grpSp>
      <p:sp>
        <p:nvSpPr>
          <p:cNvPr id="4" name="Фигура, имеющая форму буквы L 3"/>
          <p:cNvSpPr/>
          <p:nvPr/>
        </p:nvSpPr>
        <p:spPr>
          <a:xfrm rot="10800000">
            <a:off x="3786182" y="1500174"/>
            <a:ext cx="1571636" cy="357191"/>
          </a:xfrm>
          <a:prstGeom prst="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628" y="2540825"/>
            <a:ext cx="128588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Образовательные системы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28" y="3112329"/>
            <a:ext cx="128588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Образовательные организации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3683833"/>
            <a:ext cx="128588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Образовательные программы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28" y="4257596"/>
            <a:ext cx="128588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Индивидуальные образовательные достижения обучающихся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28" y="5114852"/>
            <a:ext cx="1285884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Деятельность педагогических работников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715125" y="928688"/>
          <a:ext cx="2357454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Процедуры контроля оценки качества образования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Лицензирование образовательной деятельности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Государственная аккредитация организаций, осуществляющих образовательную деятельность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Гос.контроль</a:t>
                      </a:r>
                      <a:r>
                        <a:rPr lang="ru-RU" sz="1050" dirty="0" smtClean="0"/>
                        <a:t> (надзор) в области образования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715125" y="3000375"/>
          <a:ext cx="2357454" cy="119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4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Государственная итоговая аттестация</a:t>
                      </a:r>
                      <a:endParaRPr lang="ru-RU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Единый государственный экзамен</a:t>
                      </a:r>
                      <a:endParaRPr lang="ru-RU" sz="1050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Государственная экзаменационная комиссия и др.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715125" y="4286250"/>
          <a:ext cx="2357454" cy="571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4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Оценка качества образования  внутри образовательной организации</a:t>
                      </a:r>
                      <a:endParaRPr lang="ru-RU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715125" y="5000625"/>
          <a:ext cx="2357454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4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Мониторинг качества начального образования, направленный на выявление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метапредметных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результатов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Исследования профессиональной компетенции учителей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Мониторинг первых результатов перехода на ФГОС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86116" y="2993595"/>
            <a:ext cx="1285884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6116" y="3565099"/>
            <a:ext cx="1285884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Процесс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6116" y="4136603"/>
            <a:ext cx="1285884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905648"/>
            <a:ext cx="128588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Объекты оценки</a:t>
            </a:r>
          </a:p>
        </p:txBody>
      </p:sp>
      <p:sp>
        <p:nvSpPr>
          <p:cNvPr id="21" name="Стрелка углом вверх 20"/>
          <p:cNvSpPr/>
          <p:nvPr/>
        </p:nvSpPr>
        <p:spPr>
          <a:xfrm rot="10800000">
            <a:off x="3786188" y="2184400"/>
            <a:ext cx="1143000" cy="714375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47" name="TextBox 21"/>
          <p:cNvSpPr txBox="1">
            <a:spLocks noChangeArrowheads="1"/>
          </p:cNvSpPr>
          <p:nvPr/>
        </p:nvSpPr>
        <p:spPr bwMode="auto">
          <a:xfrm>
            <a:off x="3857625" y="1612900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В аспекте качества</a:t>
            </a:r>
          </a:p>
        </p:txBody>
      </p:sp>
      <p:grpSp>
        <p:nvGrpSpPr>
          <p:cNvPr id="16448" name="Группа 22"/>
          <p:cNvGrpSpPr>
            <a:grpSpLocks/>
          </p:cNvGrpSpPr>
          <p:nvPr/>
        </p:nvGrpSpPr>
        <p:grpSpPr bwMode="auto">
          <a:xfrm>
            <a:off x="2357438" y="120650"/>
            <a:ext cx="5214937" cy="830263"/>
            <a:chOff x="2357422" y="120827"/>
            <a:chExt cx="5214974" cy="829868"/>
          </a:xfrm>
        </p:grpSpPr>
        <p:sp>
          <p:nvSpPr>
            <p:cNvPr id="24" name="TextBox 23"/>
            <p:cNvSpPr txBox="1"/>
            <p:nvPr/>
          </p:nvSpPr>
          <p:spPr>
            <a:xfrm>
              <a:off x="2357422" y="120827"/>
              <a:ext cx="5214974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Запросы заказчиков и потребителей образовательных услуг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14810" y="642918"/>
              <a:ext cx="1285884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Принципы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28860" y="1357298"/>
            <a:ext cx="1357322" cy="946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Субъекты оценки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В соответствии с полномочиями  функциями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0" y="1301750"/>
          <a:ext cx="2000263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63903"/>
                <a:gridCol w="936294"/>
              </a:tblGrid>
              <a:tr h="218712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Региональный уровень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2848">
                <a:tc gridSpan="2">
                  <a:txBody>
                    <a:bodyPr/>
                    <a:lstStyle/>
                    <a:p>
                      <a:r>
                        <a:rPr lang="ru-RU" sz="900" dirty="0" smtClean="0"/>
                        <a:t>МОН</a:t>
                      </a:r>
                      <a:r>
                        <a:rPr lang="ru-RU" sz="900" baseline="0" dirty="0" smtClean="0"/>
                        <a:t> РБ</a:t>
                      </a:r>
                      <a:endParaRPr lang="ru-RU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Общественные объединения и организации</a:t>
                      </a:r>
                      <a:endParaRPr lang="ru-RU" sz="900" dirty="0"/>
                    </a:p>
                  </a:txBody>
                  <a:tcPr/>
                </a:tc>
              </a:tr>
              <a:tr h="425695">
                <a:tc>
                  <a:txBody>
                    <a:bodyPr/>
                    <a:lstStyle/>
                    <a:p>
                      <a:r>
                        <a:rPr lang="ru-RU" sz="900" dirty="0" err="1" smtClean="0"/>
                        <a:t>РЦОиОКО</a:t>
                      </a:r>
                      <a:endParaRPr lang="ru-RU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БРИОП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0" y="2444750"/>
          <a:ext cx="20002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13"/>
                <a:gridCol w="451666"/>
                <a:gridCol w="967854"/>
              </a:tblGrid>
              <a:tr h="205905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уровень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3667">
                <a:tc gridSpan="2">
                  <a:txBody>
                    <a:bodyPr/>
                    <a:lstStyle/>
                    <a:p>
                      <a:r>
                        <a:rPr lang="ru-RU" sz="900" dirty="0" smtClean="0"/>
                        <a:t>МОУО</a:t>
                      </a:r>
                      <a:endParaRPr lang="ru-RU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Общественные объединения и организации</a:t>
                      </a:r>
                      <a:endParaRPr lang="ru-RU" sz="900" dirty="0"/>
                    </a:p>
                  </a:txBody>
                  <a:tcPr/>
                </a:tc>
              </a:tr>
              <a:tr h="48044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Метод.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служба</a:t>
                      </a:r>
                      <a:endParaRPr lang="ru-RU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Оператор</a:t>
                      </a:r>
                    </a:p>
                    <a:p>
                      <a:r>
                        <a:rPr lang="ru-RU" sz="900" dirty="0" smtClean="0"/>
                        <a:t>СОКО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0" y="3990975"/>
          <a:ext cx="2071669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452"/>
                <a:gridCol w="534624"/>
                <a:gridCol w="935593"/>
              </a:tblGrid>
              <a:tr h="246854">
                <a:tc gridSpan="3">
                  <a:txBody>
                    <a:bodyPr/>
                    <a:lstStyle/>
                    <a:p>
                      <a:r>
                        <a:rPr lang="ru-RU" sz="1100" dirty="0" smtClean="0"/>
                        <a:t>Институциональный уровень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7772">
                <a:tc gridSpan="2">
                  <a:txBody>
                    <a:bodyPr/>
                    <a:lstStyle/>
                    <a:p>
                      <a:r>
                        <a:rPr lang="ru-RU" sz="900" dirty="0" smtClean="0"/>
                        <a:t>ОО (ДОО, ООО, ОДО, ПОО)</a:t>
                      </a:r>
                      <a:endParaRPr lang="ru-RU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Общественные объединения и организации</a:t>
                      </a:r>
                      <a:endParaRPr lang="ru-RU" sz="900" dirty="0"/>
                    </a:p>
                  </a:txBody>
                  <a:tcPr/>
                </a:tc>
              </a:tr>
              <a:tr h="486944">
                <a:tc>
                  <a:txBody>
                    <a:bodyPr/>
                    <a:lstStyle/>
                    <a:p>
                      <a:r>
                        <a:rPr lang="ru-RU" sz="900" dirty="0" err="1" smtClean="0"/>
                        <a:t>Метод.служба</a:t>
                      </a:r>
                      <a:endParaRPr lang="ru-RU" sz="9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Оператор</a:t>
                      </a:r>
                    </a:p>
                    <a:p>
                      <a:r>
                        <a:rPr lang="ru-RU" sz="900" dirty="0" smtClean="0"/>
                        <a:t>СОКО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0" y="71438"/>
          <a:ext cx="2000263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969"/>
                <a:gridCol w="936294"/>
              </a:tblGrid>
              <a:tr h="218712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Федеральный уровень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284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МОН</a:t>
                      </a:r>
                      <a:r>
                        <a:rPr lang="ru-RU" sz="900" baseline="0" dirty="0" smtClean="0"/>
                        <a:t> РФ</a:t>
                      </a:r>
                      <a:endParaRPr lang="ru-RU" sz="9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Общественные объединения и организации</a:t>
                      </a:r>
                      <a:endParaRPr lang="ru-RU" sz="900" dirty="0"/>
                    </a:p>
                  </a:txBody>
                  <a:tcPr/>
                </a:tc>
              </a:tr>
              <a:tr h="425695"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Рособрнадзор</a:t>
                      </a:r>
                      <a:endParaRPr lang="ru-RU" sz="105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506" name="Группа 30"/>
          <p:cNvGrpSpPr>
            <a:grpSpLocks/>
          </p:cNvGrpSpPr>
          <p:nvPr/>
        </p:nvGrpSpPr>
        <p:grpSpPr bwMode="auto">
          <a:xfrm>
            <a:off x="928688" y="1143000"/>
            <a:ext cx="71437" cy="2857500"/>
            <a:chOff x="928662" y="928670"/>
            <a:chExt cx="71438" cy="2857520"/>
          </a:xfrm>
        </p:grpSpPr>
        <p:sp>
          <p:nvSpPr>
            <p:cNvPr id="32" name="Стрелка вниз 31"/>
            <p:cNvSpPr/>
            <p:nvPr/>
          </p:nvSpPr>
          <p:spPr>
            <a:xfrm>
              <a:off x="928662" y="928670"/>
              <a:ext cx="71438" cy="14287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Стрелка вниз 32"/>
            <p:cNvSpPr/>
            <p:nvPr/>
          </p:nvSpPr>
          <p:spPr>
            <a:xfrm>
              <a:off x="928662" y="3643314"/>
              <a:ext cx="71438" cy="14287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928662" y="2143116"/>
              <a:ext cx="71438" cy="14287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286116" y="4786322"/>
            <a:ext cx="1285884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Показатели</a:t>
            </a:r>
          </a:p>
        </p:txBody>
      </p:sp>
      <p:grpSp>
        <p:nvGrpSpPr>
          <p:cNvPr id="16510" name="Группа 35"/>
          <p:cNvGrpSpPr>
            <a:grpSpLocks/>
          </p:cNvGrpSpPr>
          <p:nvPr/>
        </p:nvGrpSpPr>
        <p:grpSpPr bwMode="auto">
          <a:xfrm>
            <a:off x="6286500" y="1714500"/>
            <a:ext cx="428625" cy="3929063"/>
            <a:chOff x="6286512" y="1714488"/>
            <a:chExt cx="428628" cy="3929090"/>
          </a:xfrm>
        </p:grpSpPr>
        <p:cxnSp>
          <p:nvCxnSpPr>
            <p:cNvPr id="37" name="Прямая соединительная линия 36"/>
            <p:cNvCxnSpPr>
              <a:stCxn id="0" idx="3"/>
            </p:cNvCxnSpPr>
            <p:nvPr/>
          </p:nvCxnSpPr>
          <p:spPr>
            <a:xfrm flipV="1">
              <a:off x="6286512" y="1714488"/>
              <a:ext cx="428628" cy="104140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0" idx="3"/>
            </p:cNvCxnSpPr>
            <p:nvPr/>
          </p:nvCxnSpPr>
          <p:spPr>
            <a:xfrm flipV="1">
              <a:off x="6286512" y="2714620"/>
              <a:ext cx="428628" cy="4127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0" idx="3"/>
            </p:cNvCxnSpPr>
            <p:nvPr/>
          </p:nvCxnSpPr>
          <p:spPr>
            <a:xfrm flipV="1">
              <a:off x="6286512" y="3143248"/>
              <a:ext cx="428628" cy="1841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0" idx="3"/>
            </p:cNvCxnSpPr>
            <p:nvPr/>
          </p:nvCxnSpPr>
          <p:spPr>
            <a:xfrm>
              <a:off x="6286512" y="3327399"/>
              <a:ext cx="428628" cy="24447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286512" y="3929066"/>
              <a:ext cx="428628" cy="21431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0" idx="3"/>
            </p:cNvCxnSpPr>
            <p:nvPr/>
          </p:nvCxnSpPr>
          <p:spPr>
            <a:xfrm>
              <a:off x="6286512" y="4641858"/>
              <a:ext cx="428628" cy="14446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0" idx="3"/>
            </p:cNvCxnSpPr>
            <p:nvPr/>
          </p:nvCxnSpPr>
          <p:spPr>
            <a:xfrm flipV="1">
              <a:off x="6286512" y="3714752"/>
              <a:ext cx="428628" cy="1841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286512" y="4429132"/>
              <a:ext cx="428628" cy="7143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286512" y="5214950"/>
              <a:ext cx="428628" cy="7143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stCxn id="0" idx="3"/>
            </p:cNvCxnSpPr>
            <p:nvPr/>
          </p:nvCxnSpPr>
          <p:spPr>
            <a:xfrm>
              <a:off x="6286512" y="5414976"/>
              <a:ext cx="428628" cy="22860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511" name="Группа 46"/>
          <p:cNvGrpSpPr>
            <a:grpSpLocks/>
          </p:cNvGrpSpPr>
          <p:nvPr/>
        </p:nvGrpSpPr>
        <p:grpSpPr bwMode="auto">
          <a:xfrm>
            <a:off x="2428875" y="5572125"/>
            <a:ext cx="1643063" cy="1000125"/>
            <a:chOff x="2428860" y="5572140"/>
            <a:chExt cx="1643074" cy="1000132"/>
          </a:xfrm>
        </p:grpSpPr>
        <p:sp>
          <p:nvSpPr>
            <p:cNvPr id="48" name="TextBox 47"/>
            <p:cNvSpPr txBox="1"/>
            <p:nvPr/>
          </p:nvSpPr>
          <p:spPr>
            <a:xfrm>
              <a:off x="2428860" y="5572140"/>
              <a:ext cx="1285884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Продукты РСОКО</a:t>
              </a:r>
              <a:endParaRPr lang="ru-RU" sz="1100" dirty="0"/>
            </a:p>
          </p:txBody>
        </p:sp>
        <p:sp>
          <p:nvSpPr>
            <p:cNvPr id="49" name="Стрелка углом вверх 48"/>
            <p:cNvSpPr/>
            <p:nvPr/>
          </p:nvSpPr>
          <p:spPr>
            <a:xfrm flipH="1">
              <a:off x="2928926" y="6143620"/>
              <a:ext cx="1143008" cy="428652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142875" y="5508625"/>
          <a:ext cx="1643042" cy="127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</a:tblGrid>
              <a:tr h="2187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Потребители результатов РСОКО</a:t>
                      </a:r>
                      <a:endParaRPr lang="ru-RU" sz="1200" dirty="0"/>
                    </a:p>
                  </a:txBody>
                  <a:tcPr/>
                </a:tc>
              </a:tr>
              <a:tr h="63854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Государство;</a:t>
                      </a:r>
                    </a:p>
                    <a:p>
                      <a:r>
                        <a:rPr lang="ru-RU" sz="900" dirty="0" smtClean="0"/>
                        <a:t>Общество;</a:t>
                      </a:r>
                    </a:p>
                    <a:p>
                      <a:r>
                        <a:rPr lang="ru-RU" sz="900" dirty="0" smtClean="0"/>
                        <a:t>Личность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520" name="Группа 50"/>
          <p:cNvGrpSpPr>
            <a:grpSpLocks/>
          </p:cNvGrpSpPr>
          <p:nvPr/>
        </p:nvGrpSpPr>
        <p:grpSpPr bwMode="auto">
          <a:xfrm>
            <a:off x="928688" y="5286375"/>
            <a:ext cx="1428750" cy="714375"/>
            <a:chOff x="928662" y="4929198"/>
            <a:chExt cx="1428760" cy="714380"/>
          </a:xfrm>
        </p:grpSpPr>
        <p:sp>
          <p:nvSpPr>
            <p:cNvPr id="52" name="Стрелка вниз 51"/>
            <p:cNvSpPr/>
            <p:nvPr/>
          </p:nvSpPr>
          <p:spPr>
            <a:xfrm>
              <a:off x="928662" y="4929198"/>
              <a:ext cx="142876" cy="2143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Стрелка влево 52"/>
            <p:cNvSpPr/>
            <p:nvPr/>
          </p:nvSpPr>
          <p:spPr>
            <a:xfrm>
              <a:off x="1857356" y="5429264"/>
              <a:ext cx="500066" cy="214314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4" name="Стрелка влево 53"/>
          <p:cNvSpPr/>
          <p:nvPr/>
        </p:nvSpPr>
        <p:spPr>
          <a:xfrm>
            <a:off x="2071670" y="1643050"/>
            <a:ext cx="285752" cy="21431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1760" y="523"/>
            <a:ext cx="6732240" cy="836193"/>
          </a:xfrm>
          <a:gradFill>
            <a:gsLst>
              <a:gs pos="50000">
                <a:schemeClr val="accent1">
                  <a:tint val="66000"/>
                  <a:satMod val="160000"/>
                  <a:alpha val="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/>
        </p:spPr>
        <p:txBody>
          <a:bodyPr/>
          <a:lstStyle/>
          <a:p>
            <a:pPr algn="ctr" eaLnBrk="1" hangingPunct="1">
              <a:defRPr/>
            </a:pPr>
            <a:endParaRPr lang="ru-RU" sz="4400">
              <a:solidFill>
                <a:schemeClr val="tx1"/>
              </a:solidFill>
            </a:endParaRPr>
          </a:p>
        </p:txBody>
      </p:sp>
      <p:sp>
        <p:nvSpPr>
          <p:cNvPr id="4096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/>
          <a:srcRect l="23425" t="16600" r="24994" b="12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14313" y="0"/>
            <a:ext cx="8929687" cy="1333500"/>
            <a:chOff x="214282" y="71438"/>
            <a:chExt cx="8929718" cy="1000108"/>
          </a:xfrm>
        </p:grpSpPr>
        <p:grpSp>
          <p:nvGrpSpPr>
            <p:cNvPr id="3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000200" y="214290"/>
                <a:ext cx="7143800" cy="5309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и оценки качества образования»</a:t>
                </a:r>
              </a:p>
            </p:txBody>
          </p:sp>
        </p:grp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Прямоугольник 9"/>
          <p:cNvSpPr/>
          <p:nvPr/>
        </p:nvSpPr>
        <p:spPr>
          <a:xfrm>
            <a:off x="642938" y="1857375"/>
            <a:ext cx="7858125" cy="868363"/>
          </a:xfrm>
          <a:prstGeom prst="rect">
            <a:avLst/>
          </a:prstGeom>
          <a:ln w="19050">
            <a:solidFill>
              <a:srgbClr val="3366CC"/>
            </a:solidFill>
          </a:ln>
        </p:spPr>
        <p:txBody>
          <a:bodyPr>
            <a:spAutoFit/>
          </a:bodyPr>
          <a:lstStyle/>
          <a:p>
            <a:pPr algn="ctr" defTabSz="8890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Отсутствие системной связи элементов друг с другом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3071813"/>
            <a:ext cx="7858125" cy="1643062"/>
          </a:xfrm>
          <a:prstGeom prst="rect">
            <a:avLst/>
          </a:prstGeom>
          <a:ln w="19050">
            <a:solidFill>
              <a:srgbClr val="3366CC"/>
            </a:solidFill>
          </a:ln>
        </p:spPr>
        <p:txBody>
          <a:bodyPr>
            <a:spAutoFit/>
          </a:bodyPr>
          <a:lstStyle/>
          <a:p>
            <a:pPr algn="ctr" defTabSz="8890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Отсутствие механизмов учета данных, полученных в результате проведения исследований в реальной практике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5000625"/>
            <a:ext cx="7858125" cy="1255713"/>
          </a:xfrm>
          <a:prstGeom prst="rect">
            <a:avLst/>
          </a:prstGeom>
          <a:ln w="19050">
            <a:solidFill>
              <a:srgbClr val="3366CC"/>
            </a:solidFill>
          </a:ln>
        </p:spPr>
        <p:txBody>
          <a:bodyPr>
            <a:spAutoFit/>
          </a:bodyPr>
          <a:lstStyle/>
          <a:p>
            <a:pPr algn="ctr" defTabSz="8890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Несопоставимость эмпирических данных, полученных в результате оценочных процедур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2"/>
          <p:cNvGrpSpPr>
            <a:grpSpLocks noGrp="1"/>
          </p:cNvGrpSpPr>
          <p:nvPr>
            <p:ph type="title"/>
          </p:nvPr>
        </p:nvGrpSpPr>
        <p:grpSpPr bwMode="auto">
          <a:xfrm>
            <a:off x="285750" y="71438"/>
            <a:ext cx="8686800" cy="1285875"/>
            <a:chOff x="214282" y="71438"/>
            <a:chExt cx="8929718" cy="1000108"/>
          </a:xfrm>
        </p:grpSpPr>
        <p:grpSp>
          <p:nvGrpSpPr>
            <p:cNvPr id="19459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000200" y="214290"/>
                <a:ext cx="7143800" cy="5505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   и оценки качества образования»</a:t>
                </a:r>
              </a:p>
            </p:txBody>
          </p:sp>
        </p:grpSp>
        <p:pic>
          <p:nvPicPr>
            <p:cNvPr id="7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9458" name="Picture 2" descr="C:\Users\user\Downloads\1c76-2441-7377-8a7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614488"/>
            <a:ext cx="79089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2"/>
          <p:cNvGrpSpPr>
            <a:grpSpLocks noGrp="1"/>
          </p:cNvGrpSpPr>
          <p:nvPr>
            <p:ph type="title"/>
          </p:nvPr>
        </p:nvGrpSpPr>
        <p:grpSpPr bwMode="auto">
          <a:xfrm>
            <a:off x="285750" y="71438"/>
            <a:ext cx="8686800" cy="1285875"/>
            <a:chOff x="214282" y="71438"/>
            <a:chExt cx="8929718" cy="1000108"/>
          </a:xfrm>
        </p:grpSpPr>
        <p:grpSp>
          <p:nvGrpSpPr>
            <p:cNvPr id="20483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000200" y="214290"/>
                <a:ext cx="7143800" cy="5505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   и оценки качества образования»</a:t>
                </a:r>
              </a:p>
            </p:txBody>
          </p:sp>
        </p:grpSp>
        <p:pic>
          <p:nvPicPr>
            <p:cNvPr id="7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11" name="Диаграмма 10"/>
          <p:cNvGraphicFramePr/>
          <p:nvPr/>
        </p:nvGraphicFramePr>
        <p:xfrm>
          <a:off x="500034" y="1571612"/>
          <a:ext cx="807249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2"/>
          <p:cNvGrpSpPr>
            <a:grpSpLocks noGrp="1"/>
          </p:cNvGrpSpPr>
          <p:nvPr>
            <p:ph type="title"/>
          </p:nvPr>
        </p:nvGrpSpPr>
        <p:grpSpPr bwMode="auto">
          <a:xfrm>
            <a:off x="285750" y="71438"/>
            <a:ext cx="8686800" cy="1285875"/>
            <a:chOff x="214282" y="71438"/>
            <a:chExt cx="8929718" cy="1000108"/>
          </a:xfrm>
        </p:grpSpPr>
        <p:grpSp>
          <p:nvGrpSpPr>
            <p:cNvPr id="21507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000200" y="214290"/>
                <a:ext cx="7143800" cy="5505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   и оценки качества образования»</a:t>
                </a:r>
              </a:p>
            </p:txBody>
          </p:sp>
        </p:grpSp>
        <p:pic>
          <p:nvPicPr>
            <p:cNvPr id="7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10" name="Диаграмма 9"/>
          <p:cNvGraphicFramePr/>
          <p:nvPr/>
        </p:nvGraphicFramePr>
        <p:xfrm>
          <a:off x="714348" y="1643050"/>
          <a:ext cx="764386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Группа 9"/>
          <p:cNvGrpSpPr>
            <a:grpSpLocks/>
          </p:cNvGrpSpPr>
          <p:nvPr/>
        </p:nvGrpSpPr>
        <p:grpSpPr bwMode="auto">
          <a:xfrm>
            <a:off x="214313" y="0"/>
            <a:ext cx="8929687" cy="1333500"/>
            <a:chOff x="214282" y="71438"/>
            <a:chExt cx="8929718" cy="1000108"/>
          </a:xfrm>
        </p:grpSpPr>
        <p:grpSp>
          <p:nvGrpSpPr>
            <p:cNvPr id="47107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000200" y="214290"/>
                <a:ext cx="7143800" cy="5309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  <a:cs typeface="+mn-cs"/>
                  </a:rPr>
                  <a:t>ГБУ «Региональный центр обработки информации и оценки качества образования»</a:t>
                </a:r>
              </a:p>
            </p:txBody>
          </p:sp>
        </p:grp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Прямоугольник 9"/>
          <p:cNvSpPr/>
          <p:nvPr/>
        </p:nvSpPr>
        <p:spPr>
          <a:xfrm>
            <a:off x="642938" y="1857375"/>
            <a:ext cx="7858125" cy="879475"/>
          </a:xfrm>
          <a:prstGeom prst="rect">
            <a:avLst/>
          </a:prstGeom>
          <a:ln w="19050">
            <a:solidFill>
              <a:srgbClr val="3366CC"/>
            </a:solidFill>
          </a:ln>
        </p:spPr>
        <p:txBody>
          <a:bodyPr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800" b="1">
                <a:solidFill>
                  <a:srgbClr val="0B5395"/>
                </a:solidFill>
                <a:latin typeface="Constantia" pitchFamily="18" charset="0"/>
              </a:rPr>
              <a:t>Неправдоподобно высокие результаты выполнения сложных заданий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3071813"/>
            <a:ext cx="7858125" cy="879475"/>
          </a:xfrm>
          <a:prstGeom prst="rect">
            <a:avLst/>
          </a:prstGeom>
          <a:ln w="19050">
            <a:solidFill>
              <a:srgbClr val="3366CC"/>
            </a:solidFill>
          </a:ln>
        </p:spPr>
        <p:txBody>
          <a:bodyPr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800" b="1">
                <a:solidFill>
                  <a:srgbClr val="0B5395"/>
                </a:solidFill>
                <a:latin typeface="Constantia" pitchFamily="18" charset="0"/>
              </a:rPr>
              <a:t>Слишком ровное выполнение всех заданий по ВПР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42938" y="4724400"/>
            <a:ext cx="7858125" cy="879475"/>
          </a:xfrm>
          <a:prstGeom prst="rect">
            <a:avLst/>
          </a:prstGeom>
          <a:noFill/>
          <a:ln w="19050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800" b="1">
                <a:solidFill>
                  <a:srgbClr val="0B5395"/>
                </a:solidFill>
              </a:rPr>
              <a:t>Несоответствие соотношения групп «слабых» и «сильных» ОО в ЕГЭ и ВПР </a:t>
            </a:r>
            <a:endParaRPr lang="ru-RU" sz="2800" b="1">
              <a:solidFill>
                <a:srgbClr val="0B539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760</Words>
  <Application>Microsoft Office PowerPoint</Application>
  <PresentationFormat>Экран (4:3)</PresentationFormat>
  <Paragraphs>278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Лонгитюдный мониторинг качества  основного общего и основного среднего образования</vt:lpstr>
      <vt:lpstr>    Одной из задач ФЦПРО на 2016-2020 гг. является формирование востребованной системы оценки качества образования и образовательных результатов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47</cp:revision>
  <dcterms:created xsi:type="dcterms:W3CDTF">2016-09-27T09:55:54Z</dcterms:created>
  <dcterms:modified xsi:type="dcterms:W3CDTF">2017-10-26T01:14:30Z</dcterms:modified>
</cp:coreProperties>
</file>