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79" r:id="rId3"/>
    <p:sldId id="287" r:id="rId4"/>
    <p:sldId id="256" r:id="rId5"/>
    <p:sldId id="280" r:id="rId6"/>
    <p:sldId id="277" r:id="rId7"/>
    <p:sldId id="278" r:id="rId8"/>
    <p:sldId id="275" r:id="rId9"/>
    <p:sldId id="276" r:id="rId10"/>
    <p:sldId id="268" r:id="rId11"/>
    <p:sldId id="284" r:id="rId12"/>
    <p:sldId id="281" r:id="rId13"/>
    <p:sldId id="285" r:id="rId14"/>
    <p:sldId id="286" r:id="rId15"/>
    <p:sldId id="269" r:id="rId16"/>
    <p:sldId id="270" r:id="rId17"/>
    <p:sldId id="272" r:id="rId18"/>
    <p:sldId id="271" r:id="rId19"/>
    <p:sldId id="273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400"/>
          </a:pPr>
          <a:endParaRPr lang="ru-RU"/>
        </a:p>
      </c:tx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заполнения</c:v>
                </c:pt>
              </c:strCache>
            </c:strRef>
          </c:tx>
          <c:marker>
            <c:symbol val="none"/>
          </c:marker>
          <c:cat>
            <c:strRef>
              <c:f>Лист1!$A$2:$A$24</c:f>
              <c:strCache>
                <c:ptCount val="23"/>
                <c:pt idx="0">
                  <c:v>Баргузинский</c:v>
                </c:pt>
                <c:pt idx="1">
                  <c:v>Баунтовский</c:v>
                </c:pt>
                <c:pt idx="2">
                  <c:v>Бичурский</c:v>
                </c:pt>
                <c:pt idx="3">
                  <c:v>Джидинский</c:v>
                </c:pt>
                <c:pt idx="4">
                  <c:v>Еравнинский</c:v>
                </c:pt>
                <c:pt idx="5">
                  <c:v>Заиграевский</c:v>
                </c:pt>
                <c:pt idx="6">
                  <c:v>Закаменский</c:v>
                </c:pt>
                <c:pt idx="7">
                  <c:v>Иволгинский</c:v>
                </c:pt>
                <c:pt idx="8">
                  <c:v>Кабанский</c:v>
                </c:pt>
                <c:pt idx="9">
                  <c:v>Кижингинский</c:v>
                </c:pt>
                <c:pt idx="10">
                  <c:v>Курумканский</c:v>
                </c:pt>
                <c:pt idx="11">
                  <c:v>Кяхтинский</c:v>
                </c:pt>
                <c:pt idx="12">
                  <c:v>Муйский</c:v>
                </c:pt>
                <c:pt idx="13">
                  <c:v>Мухоршибирский</c:v>
                </c:pt>
                <c:pt idx="14">
                  <c:v>Окинский</c:v>
                </c:pt>
                <c:pt idx="15">
                  <c:v>Прибайкальский</c:v>
                </c:pt>
                <c:pt idx="16">
                  <c:v>г.Северобайкальск</c:v>
                </c:pt>
                <c:pt idx="17">
                  <c:v>Северобайкальский</c:v>
                </c:pt>
                <c:pt idx="18">
                  <c:v>Селенгинский</c:v>
                </c:pt>
                <c:pt idx="19">
                  <c:v>Тарбагатайский</c:v>
                </c:pt>
                <c:pt idx="20">
                  <c:v>Тункинский</c:v>
                </c:pt>
                <c:pt idx="21">
                  <c:v>Хоринский</c:v>
                </c:pt>
                <c:pt idx="22">
                  <c:v>г.Улан-Удэ</c:v>
                </c:pt>
              </c:strCache>
            </c:strRef>
          </c:cat>
          <c:val>
            <c:numRef>
              <c:f>Лист1!$B$2:$B$24</c:f>
              <c:numCache>
                <c:formatCode>0.00</c:formatCode>
                <c:ptCount val="23"/>
                <c:pt idx="0">
                  <c:v>58.333333333333336</c:v>
                </c:pt>
                <c:pt idx="1">
                  <c:v>100</c:v>
                </c:pt>
                <c:pt idx="2">
                  <c:v>100</c:v>
                </c:pt>
                <c:pt idx="3">
                  <c:v>76.923076923076891</c:v>
                </c:pt>
                <c:pt idx="4">
                  <c:v>75</c:v>
                </c:pt>
                <c:pt idx="5">
                  <c:v>100</c:v>
                </c:pt>
                <c:pt idx="6">
                  <c:v>96.428571428571402</c:v>
                </c:pt>
                <c:pt idx="7">
                  <c:v>76.923076923076891</c:v>
                </c:pt>
                <c:pt idx="8">
                  <c:v>100</c:v>
                </c:pt>
                <c:pt idx="9">
                  <c:v>83.3333333333333</c:v>
                </c:pt>
                <c:pt idx="10">
                  <c:v>90.909090909090907</c:v>
                </c:pt>
                <c:pt idx="11">
                  <c:v>100</c:v>
                </c:pt>
                <c:pt idx="12">
                  <c:v>80</c:v>
                </c:pt>
                <c:pt idx="13">
                  <c:v>94.73684210526315</c:v>
                </c:pt>
                <c:pt idx="14">
                  <c:v>57.142857142857153</c:v>
                </c:pt>
                <c:pt idx="15">
                  <c:v>86.666666666666671</c:v>
                </c:pt>
                <c:pt idx="16">
                  <c:v>60</c:v>
                </c:pt>
                <c:pt idx="17">
                  <c:v>55.555555555555557</c:v>
                </c:pt>
                <c:pt idx="18">
                  <c:v>36.363636363636338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70.370370370370324</c:v>
                </c:pt>
              </c:numCache>
            </c:numRef>
          </c:val>
        </c:ser>
        <c:marker val="1"/>
        <c:axId val="49688576"/>
        <c:axId val="49690112"/>
      </c:lineChart>
      <c:catAx>
        <c:axId val="49688576"/>
        <c:scaling>
          <c:orientation val="minMax"/>
        </c:scaling>
        <c:axPos val="b"/>
        <c:tickLblPos val="nextTo"/>
        <c:crossAx val="49690112"/>
        <c:crosses val="autoZero"/>
        <c:auto val="1"/>
        <c:lblAlgn val="ctr"/>
        <c:lblOffset val="100"/>
      </c:catAx>
      <c:valAx>
        <c:axId val="49690112"/>
        <c:scaling>
          <c:orientation val="minMax"/>
          <c:max val="100"/>
        </c:scaling>
        <c:axPos val="l"/>
        <c:majorGridlines/>
        <c:numFmt formatCode="0.00" sourceLinked="1"/>
        <c:tickLblPos val="nextTo"/>
        <c:crossAx val="49688576"/>
        <c:crosses val="autoZero"/>
        <c:crossBetween val="between"/>
        <c:majorUnit val="25"/>
        <c:minorUnit val="10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radarChart>
        <c:radarStyle val="filled"/>
        <c:ser>
          <c:idx val="0"/>
          <c:order val="0"/>
          <c:cat>
            <c:strRef>
              <c:f>Лист1!$B$23:$B$43</c:f>
              <c:strCache>
                <c:ptCount val="21"/>
                <c:pt idx="0">
                  <c:v>1.1. </c:v>
                </c:pt>
                <c:pt idx="1">
                  <c:v>1.2. </c:v>
                </c:pt>
                <c:pt idx="2">
                  <c:v>1.3.</c:v>
                </c:pt>
                <c:pt idx="3">
                  <c:v>1.4.</c:v>
                </c:pt>
                <c:pt idx="4">
                  <c:v>1.5.</c:v>
                </c:pt>
                <c:pt idx="5">
                  <c:v>1.6.</c:v>
                </c:pt>
                <c:pt idx="6">
                  <c:v>2.1. </c:v>
                </c:pt>
                <c:pt idx="7">
                  <c:v>2.2.</c:v>
                </c:pt>
                <c:pt idx="8">
                  <c:v>2.3. </c:v>
                </c:pt>
                <c:pt idx="9">
                  <c:v>2.4. </c:v>
                </c:pt>
                <c:pt idx="10">
                  <c:v>2.5.</c:v>
                </c:pt>
                <c:pt idx="11">
                  <c:v>2.6. </c:v>
                </c:pt>
                <c:pt idx="12">
                  <c:v>2.7.</c:v>
                </c:pt>
                <c:pt idx="13">
                  <c:v>2.8.</c:v>
                </c:pt>
                <c:pt idx="14">
                  <c:v>3.1. </c:v>
                </c:pt>
                <c:pt idx="15">
                  <c:v>3.2. </c:v>
                </c:pt>
                <c:pt idx="16">
                  <c:v>3.3. </c:v>
                </c:pt>
                <c:pt idx="17">
                  <c:v>3.4. </c:v>
                </c:pt>
                <c:pt idx="18">
                  <c:v>3.5.</c:v>
                </c:pt>
                <c:pt idx="19">
                  <c:v>3.6.</c:v>
                </c:pt>
                <c:pt idx="20">
                  <c:v>3.7.</c:v>
                </c:pt>
              </c:strCache>
            </c:strRef>
          </c:cat>
          <c:val>
            <c:numRef>
              <c:f>Лист1!$C$23:$C$43</c:f>
              <c:numCache>
                <c:formatCode>General</c:formatCode>
                <c:ptCount val="21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1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5</c:v>
                </c:pt>
                <c:pt idx="20">
                  <c:v>1</c:v>
                </c:pt>
              </c:numCache>
            </c:numRef>
          </c:val>
        </c:ser>
        <c:axId val="69000576"/>
        <c:axId val="69010560"/>
      </c:radarChart>
      <c:catAx>
        <c:axId val="69000576"/>
        <c:scaling>
          <c:orientation val="minMax"/>
        </c:scaling>
        <c:axPos val="b"/>
        <c:majorGridlines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010560"/>
        <c:crosses val="autoZero"/>
        <c:auto val="1"/>
        <c:lblAlgn val="ctr"/>
        <c:lblOffset val="100"/>
      </c:catAx>
      <c:valAx>
        <c:axId val="69010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000576"/>
        <c:crosses val="autoZero"/>
        <c:crossBetween val="between"/>
        <c:majorUnit val="1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9D148-F65A-405D-9B01-C91C023E9D7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FC7F9-37D8-4B1E-8687-285B406FD595}">
      <dgm:prSet phldrT="[Текст]"/>
      <dgm:spPr/>
      <dgm:t>
        <a:bodyPr/>
        <a:lstStyle/>
        <a:p>
          <a:r>
            <a:rPr lang="ru-RU" dirty="0" smtClean="0"/>
            <a:t>Показатель А</a:t>
          </a:r>
          <a:endParaRPr lang="ru-RU" dirty="0"/>
        </a:p>
      </dgm:t>
    </dgm:pt>
    <dgm:pt modelId="{2AEC371D-E72C-40FF-84D0-6D0D0837D842}" type="parTrans" cxnId="{055E8EA6-0F36-495D-ABB1-D1455C69FE6F}">
      <dgm:prSet/>
      <dgm:spPr/>
      <dgm:t>
        <a:bodyPr/>
        <a:lstStyle/>
        <a:p>
          <a:endParaRPr lang="ru-RU"/>
        </a:p>
      </dgm:t>
    </dgm:pt>
    <dgm:pt modelId="{D7F202AD-44AB-4584-B3FA-3A32A2C3FFCC}" type="sibTrans" cxnId="{055E8EA6-0F36-495D-ABB1-D1455C69FE6F}">
      <dgm:prSet/>
      <dgm:spPr/>
      <dgm:t>
        <a:bodyPr/>
        <a:lstStyle/>
        <a:p>
          <a:endParaRPr lang="ru-RU"/>
        </a:p>
      </dgm:t>
    </dgm:pt>
    <dgm:pt modelId="{14788DD7-D091-4388-A3FA-0281EEA45801}">
      <dgm:prSet phldrT="[Текст]"/>
      <dgm:spPr/>
      <dgm:t>
        <a:bodyPr/>
        <a:lstStyle/>
        <a:p>
          <a:r>
            <a:rPr lang="ru-RU" dirty="0" smtClean="0"/>
            <a:t>Индикатор А.1</a:t>
          </a:r>
          <a:endParaRPr lang="ru-RU" dirty="0"/>
        </a:p>
      </dgm:t>
    </dgm:pt>
    <dgm:pt modelId="{159D563E-8039-4A8D-A083-F296BDD80329}" type="parTrans" cxnId="{CD090206-85A3-4585-A947-60F0D227B180}">
      <dgm:prSet/>
      <dgm:spPr/>
      <dgm:t>
        <a:bodyPr/>
        <a:lstStyle/>
        <a:p>
          <a:endParaRPr lang="ru-RU" dirty="0"/>
        </a:p>
      </dgm:t>
    </dgm:pt>
    <dgm:pt modelId="{7084E437-B088-45ED-912F-5E3EA0C31F38}" type="sibTrans" cxnId="{CD090206-85A3-4585-A947-60F0D227B180}">
      <dgm:prSet/>
      <dgm:spPr/>
      <dgm:t>
        <a:bodyPr/>
        <a:lstStyle/>
        <a:p>
          <a:endParaRPr lang="ru-RU"/>
        </a:p>
      </dgm:t>
    </dgm:pt>
    <dgm:pt modelId="{E5DE1C27-C70A-43F5-9364-ADC59BBE957A}">
      <dgm:prSet phldrT="[Текст]"/>
      <dgm:spPr/>
      <dgm:t>
        <a:bodyPr/>
        <a:lstStyle/>
        <a:p>
          <a:r>
            <a:rPr lang="ru-RU" dirty="0" smtClean="0"/>
            <a:t>Индикатор А.2</a:t>
          </a:r>
          <a:endParaRPr lang="ru-RU" dirty="0"/>
        </a:p>
      </dgm:t>
    </dgm:pt>
    <dgm:pt modelId="{2AB2C3E2-B1A4-43E7-BB67-CF7B2203D602}" type="parTrans" cxnId="{9E1CBD63-3F81-48D6-8F74-CF137F0172DF}">
      <dgm:prSet/>
      <dgm:spPr/>
      <dgm:t>
        <a:bodyPr/>
        <a:lstStyle/>
        <a:p>
          <a:endParaRPr lang="ru-RU" dirty="0"/>
        </a:p>
      </dgm:t>
    </dgm:pt>
    <dgm:pt modelId="{05D665AA-B4DF-4FAF-B292-84863CECD378}" type="sibTrans" cxnId="{9E1CBD63-3F81-48D6-8F74-CF137F0172DF}">
      <dgm:prSet/>
      <dgm:spPr/>
      <dgm:t>
        <a:bodyPr/>
        <a:lstStyle/>
        <a:p>
          <a:endParaRPr lang="ru-RU"/>
        </a:p>
      </dgm:t>
    </dgm:pt>
    <dgm:pt modelId="{88F35560-09FB-4226-BB9F-2C6B910F7514}">
      <dgm:prSet phldrT="[Текст]"/>
      <dgm:spPr/>
      <dgm:t>
        <a:bodyPr/>
        <a:lstStyle/>
        <a:p>
          <a:r>
            <a:rPr lang="ru-RU" dirty="0" smtClean="0"/>
            <a:t>Показатель В</a:t>
          </a:r>
          <a:endParaRPr lang="ru-RU" dirty="0"/>
        </a:p>
      </dgm:t>
    </dgm:pt>
    <dgm:pt modelId="{A97C9B5E-F92B-4405-8BAA-4CE3C346D691}" type="parTrans" cxnId="{E01B8E7A-64C8-4B9E-BA39-808C50FF7A3F}">
      <dgm:prSet/>
      <dgm:spPr/>
      <dgm:t>
        <a:bodyPr/>
        <a:lstStyle/>
        <a:p>
          <a:endParaRPr lang="ru-RU"/>
        </a:p>
      </dgm:t>
    </dgm:pt>
    <dgm:pt modelId="{7FEF0C16-DECA-4975-84DE-1AD8221A52F6}" type="sibTrans" cxnId="{E01B8E7A-64C8-4B9E-BA39-808C50FF7A3F}">
      <dgm:prSet/>
      <dgm:spPr/>
      <dgm:t>
        <a:bodyPr/>
        <a:lstStyle/>
        <a:p>
          <a:endParaRPr lang="ru-RU"/>
        </a:p>
      </dgm:t>
    </dgm:pt>
    <dgm:pt modelId="{3BD09E23-99D4-40C3-8B73-4BEB27252C1C}">
      <dgm:prSet phldrT="[Текст]"/>
      <dgm:spPr/>
      <dgm:t>
        <a:bodyPr/>
        <a:lstStyle/>
        <a:p>
          <a:r>
            <a:rPr lang="ru-RU" dirty="0" smtClean="0"/>
            <a:t>Индикатор В.1</a:t>
          </a:r>
          <a:endParaRPr lang="ru-RU" dirty="0"/>
        </a:p>
      </dgm:t>
    </dgm:pt>
    <dgm:pt modelId="{EC6CFD63-24DA-4B0B-A09A-E4827AAC8B77}" type="parTrans" cxnId="{62033E39-8919-42ED-9C96-55EB6F2CA2BE}">
      <dgm:prSet/>
      <dgm:spPr/>
      <dgm:t>
        <a:bodyPr/>
        <a:lstStyle/>
        <a:p>
          <a:endParaRPr lang="ru-RU" dirty="0"/>
        </a:p>
      </dgm:t>
    </dgm:pt>
    <dgm:pt modelId="{03D3EAB4-EBFC-4105-9C82-6BED40AC5177}" type="sibTrans" cxnId="{62033E39-8919-42ED-9C96-55EB6F2CA2BE}">
      <dgm:prSet/>
      <dgm:spPr/>
      <dgm:t>
        <a:bodyPr/>
        <a:lstStyle/>
        <a:p>
          <a:endParaRPr lang="ru-RU"/>
        </a:p>
      </dgm:t>
    </dgm:pt>
    <dgm:pt modelId="{78B181B5-D269-4C72-A840-1975AACA9A9A}">
      <dgm:prSet phldrT="[Текст]"/>
      <dgm:spPr/>
      <dgm:t>
        <a:bodyPr/>
        <a:lstStyle/>
        <a:p>
          <a:r>
            <a:rPr lang="ru-RU" dirty="0" smtClean="0"/>
            <a:t>Индикатор В.2</a:t>
          </a:r>
          <a:endParaRPr lang="ru-RU" dirty="0"/>
        </a:p>
      </dgm:t>
    </dgm:pt>
    <dgm:pt modelId="{F884A9E6-24FE-4324-AC71-F8BF8D2BF5B1}" type="parTrans" cxnId="{389F1727-B18C-41C5-ABA0-8CD311D984A7}">
      <dgm:prSet/>
      <dgm:spPr/>
      <dgm:t>
        <a:bodyPr/>
        <a:lstStyle/>
        <a:p>
          <a:endParaRPr lang="ru-RU" dirty="0"/>
        </a:p>
      </dgm:t>
    </dgm:pt>
    <dgm:pt modelId="{7265C1EA-1C24-40B5-9E62-FA2709914636}" type="sibTrans" cxnId="{389F1727-B18C-41C5-ABA0-8CD311D984A7}">
      <dgm:prSet/>
      <dgm:spPr/>
      <dgm:t>
        <a:bodyPr/>
        <a:lstStyle/>
        <a:p>
          <a:endParaRPr lang="ru-RU"/>
        </a:p>
      </dgm:t>
    </dgm:pt>
    <dgm:pt modelId="{29421C0D-B82C-490B-9165-FA26AAE610C0}" type="pres">
      <dgm:prSet presAssocID="{7459D148-F65A-405D-9B01-C91C023E9D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062E78-388A-4635-98BD-9E80D23014DA}" type="pres">
      <dgm:prSet presAssocID="{AFDFC7F9-37D8-4B1E-8687-285B406FD595}" presName="root" presStyleCnt="0"/>
      <dgm:spPr/>
    </dgm:pt>
    <dgm:pt modelId="{F5C8520D-CEA0-40AB-A119-4FA2A5DE092C}" type="pres">
      <dgm:prSet presAssocID="{AFDFC7F9-37D8-4B1E-8687-285B406FD595}" presName="rootComposite" presStyleCnt="0"/>
      <dgm:spPr/>
    </dgm:pt>
    <dgm:pt modelId="{D9BAF095-1D1A-4D18-BE59-5C0010111D28}" type="pres">
      <dgm:prSet presAssocID="{AFDFC7F9-37D8-4B1E-8687-285B406FD595}" presName="rootText" presStyleLbl="node1" presStyleIdx="0" presStyleCnt="2"/>
      <dgm:spPr/>
      <dgm:t>
        <a:bodyPr/>
        <a:lstStyle/>
        <a:p>
          <a:endParaRPr lang="ru-RU"/>
        </a:p>
      </dgm:t>
    </dgm:pt>
    <dgm:pt modelId="{1E17EBAB-4879-4600-9011-95E3539C1B28}" type="pres">
      <dgm:prSet presAssocID="{AFDFC7F9-37D8-4B1E-8687-285B406FD595}" presName="rootConnector" presStyleLbl="node1" presStyleIdx="0" presStyleCnt="2"/>
      <dgm:spPr/>
      <dgm:t>
        <a:bodyPr/>
        <a:lstStyle/>
        <a:p>
          <a:endParaRPr lang="ru-RU"/>
        </a:p>
      </dgm:t>
    </dgm:pt>
    <dgm:pt modelId="{91785AD7-4269-4885-82EA-8B5BFCBF1D9A}" type="pres">
      <dgm:prSet presAssocID="{AFDFC7F9-37D8-4B1E-8687-285B406FD595}" presName="childShape" presStyleCnt="0"/>
      <dgm:spPr/>
    </dgm:pt>
    <dgm:pt modelId="{845BC389-2567-422A-8308-3C394133891F}" type="pres">
      <dgm:prSet presAssocID="{159D563E-8039-4A8D-A083-F296BDD8032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95CA452-451B-4353-BAF9-935001C400E3}" type="pres">
      <dgm:prSet presAssocID="{14788DD7-D091-4388-A3FA-0281EEA4580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6CC3A-9005-42AB-B2EA-4BF9E14ADD80}" type="pres">
      <dgm:prSet presAssocID="{2AB2C3E2-B1A4-43E7-BB67-CF7B2203D60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D83EE61-EA3A-4FCB-B305-9E8F957E14B0}" type="pres">
      <dgm:prSet presAssocID="{E5DE1C27-C70A-43F5-9364-ADC59BBE957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947D1-6882-48D8-AA71-FF87D9AB9661}" type="pres">
      <dgm:prSet presAssocID="{88F35560-09FB-4226-BB9F-2C6B910F7514}" presName="root" presStyleCnt="0"/>
      <dgm:spPr/>
    </dgm:pt>
    <dgm:pt modelId="{014C4719-C2F1-42C3-8277-F530DDEEE0D8}" type="pres">
      <dgm:prSet presAssocID="{88F35560-09FB-4226-BB9F-2C6B910F7514}" presName="rootComposite" presStyleCnt="0"/>
      <dgm:spPr/>
    </dgm:pt>
    <dgm:pt modelId="{D05E1F97-E178-4995-B66D-849E4CB67073}" type="pres">
      <dgm:prSet presAssocID="{88F35560-09FB-4226-BB9F-2C6B910F7514}" presName="rootText" presStyleLbl="node1" presStyleIdx="1" presStyleCnt="2"/>
      <dgm:spPr/>
      <dgm:t>
        <a:bodyPr/>
        <a:lstStyle/>
        <a:p>
          <a:endParaRPr lang="ru-RU"/>
        </a:p>
      </dgm:t>
    </dgm:pt>
    <dgm:pt modelId="{7BEE0835-0D6F-4A53-8E67-2899793125F1}" type="pres">
      <dgm:prSet presAssocID="{88F35560-09FB-4226-BB9F-2C6B910F7514}" presName="rootConnector" presStyleLbl="node1" presStyleIdx="1" presStyleCnt="2"/>
      <dgm:spPr/>
      <dgm:t>
        <a:bodyPr/>
        <a:lstStyle/>
        <a:p>
          <a:endParaRPr lang="ru-RU"/>
        </a:p>
      </dgm:t>
    </dgm:pt>
    <dgm:pt modelId="{A39D9E12-E3FD-41C7-AB53-6A393B84C8E8}" type="pres">
      <dgm:prSet presAssocID="{88F35560-09FB-4226-BB9F-2C6B910F7514}" presName="childShape" presStyleCnt="0"/>
      <dgm:spPr/>
    </dgm:pt>
    <dgm:pt modelId="{152D8E2F-D80A-4F71-9902-D1F52AC86EF4}" type="pres">
      <dgm:prSet presAssocID="{EC6CFD63-24DA-4B0B-A09A-E4827AAC8B7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49A03D9-D4CC-431D-9E4D-9D1C620F708C}" type="pres">
      <dgm:prSet presAssocID="{3BD09E23-99D4-40C3-8B73-4BEB27252C1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88ED3-1B8E-459C-9D3F-C3DAB9A91C85}" type="pres">
      <dgm:prSet presAssocID="{F884A9E6-24FE-4324-AC71-F8BF8D2BF5B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7A95E8F-D5FD-40FB-AA47-ACE32574F677}" type="pres">
      <dgm:prSet presAssocID="{78B181B5-D269-4C72-A840-1975AACA9A9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8437B-0A97-4283-97E8-2266B0C51EFF}" type="presOf" srcId="{78B181B5-D269-4C72-A840-1975AACA9A9A}" destId="{37A95E8F-D5FD-40FB-AA47-ACE32574F677}" srcOrd="0" destOrd="0" presId="urn:microsoft.com/office/officeart/2005/8/layout/hierarchy3"/>
    <dgm:cxn modelId="{3F6087DE-5A58-463A-8FCE-C147C65473A6}" type="presOf" srcId="{AFDFC7F9-37D8-4B1E-8687-285B406FD595}" destId="{D9BAF095-1D1A-4D18-BE59-5C0010111D28}" srcOrd="0" destOrd="0" presId="urn:microsoft.com/office/officeart/2005/8/layout/hierarchy3"/>
    <dgm:cxn modelId="{62033E39-8919-42ED-9C96-55EB6F2CA2BE}" srcId="{88F35560-09FB-4226-BB9F-2C6B910F7514}" destId="{3BD09E23-99D4-40C3-8B73-4BEB27252C1C}" srcOrd="0" destOrd="0" parTransId="{EC6CFD63-24DA-4B0B-A09A-E4827AAC8B77}" sibTransId="{03D3EAB4-EBFC-4105-9C82-6BED40AC5177}"/>
    <dgm:cxn modelId="{B2B86AA4-A383-426B-9F74-5B5B7A0F80B1}" type="presOf" srcId="{3BD09E23-99D4-40C3-8B73-4BEB27252C1C}" destId="{149A03D9-D4CC-431D-9E4D-9D1C620F708C}" srcOrd="0" destOrd="0" presId="urn:microsoft.com/office/officeart/2005/8/layout/hierarchy3"/>
    <dgm:cxn modelId="{49AC0124-16B8-4BAB-81AE-CC4EFC6BED29}" type="presOf" srcId="{AFDFC7F9-37D8-4B1E-8687-285B406FD595}" destId="{1E17EBAB-4879-4600-9011-95E3539C1B28}" srcOrd="1" destOrd="0" presId="urn:microsoft.com/office/officeart/2005/8/layout/hierarchy3"/>
    <dgm:cxn modelId="{C94DE504-2385-47FA-ABCC-F5550E1028BB}" type="presOf" srcId="{E5DE1C27-C70A-43F5-9364-ADC59BBE957A}" destId="{DD83EE61-EA3A-4FCB-B305-9E8F957E14B0}" srcOrd="0" destOrd="0" presId="urn:microsoft.com/office/officeart/2005/8/layout/hierarchy3"/>
    <dgm:cxn modelId="{389F1727-B18C-41C5-ABA0-8CD311D984A7}" srcId="{88F35560-09FB-4226-BB9F-2C6B910F7514}" destId="{78B181B5-D269-4C72-A840-1975AACA9A9A}" srcOrd="1" destOrd="0" parTransId="{F884A9E6-24FE-4324-AC71-F8BF8D2BF5B1}" sibTransId="{7265C1EA-1C24-40B5-9E62-FA2709914636}"/>
    <dgm:cxn modelId="{8901F169-3F74-418F-B7DD-8538A241E513}" type="presOf" srcId="{2AB2C3E2-B1A4-43E7-BB67-CF7B2203D602}" destId="{8E46CC3A-9005-42AB-B2EA-4BF9E14ADD80}" srcOrd="0" destOrd="0" presId="urn:microsoft.com/office/officeart/2005/8/layout/hierarchy3"/>
    <dgm:cxn modelId="{4E312653-79A3-49B5-B2FF-3137C974911D}" type="presOf" srcId="{88F35560-09FB-4226-BB9F-2C6B910F7514}" destId="{D05E1F97-E178-4995-B66D-849E4CB67073}" srcOrd="0" destOrd="0" presId="urn:microsoft.com/office/officeart/2005/8/layout/hierarchy3"/>
    <dgm:cxn modelId="{9E1CBD63-3F81-48D6-8F74-CF137F0172DF}" srcId="{AFDFC7F9-37D8-4B1E-8687-285B406FD595}" destId="{E5DE1C27-C70A-43F5-9364-ADC59BBE957A}" srcOrd="1" destOrd="0" parTransId="{2AB2C3E2-B1A4-43E7-BB67-CF7B2203D602}" sibTransId="{05D665AA-B4DF-4FAF-B292-84863CECD378}"/>
    <dgm:cxn modelId="{1D7F22D6-E648-433E-B0D1-E6945B748683}" type="presOf" srcId="{F884A9E6-24FE-4324-AC71-F8BF8D2BF5B1}" destId="{7C188ED3-1B8E-459C-9D3F-C3DAB9A91C85}" srcOrd="0" destOrd="0" presId="urn:microsoft.com/office/officeart/2005/8/layout/hierarchy3"/>
    <dgm:cxn modelId="{CD090206-85A3-4585-A947-60F0D227B180}" srcId="{AFDFC7F9-37D8-4B1E-8687-285B406FD595}" destId="{14788DD7-D091-4388-A3FA-0281EEA45801}" srcOrd="0" destOrd="0" parTransId="{159D563E-8039-4A8D-A083-F296BDD80329}" sibTransId="{7084E437-B088-45ED-912F-5E3EA0C31F38}"/>
    <dgm:cxn modelId="{273778A3-94DF-40A7-8126-8E440391F507}" type="presOf" srcId="{88F35560-09FB-4226-BB9F-2C6B910F7514}" destId="{7BEE0835-0D6F-4A53-8E67-2899793125F1}" srcOrd="1" destOrd="0" presId="urn:microsoft.com/office/officeart/2005/8/layout/hierarchy3"/>
    <dgm:cxn modelId="{641A954F-B2A1-42E7-8C2B-817056432BF0}" type="presOf" srcId="{7459D148-F65A-405D-9B01-C91C023E9D72}" destId="{29421C0D-B82C-490B-9165-FA26AAE610C0}" srcOrd="0" destOrd="0" presId="urn:microsoft.com/office/officeart/2005/8/layout/hierarchy3"/>
    <dgm:cxn modelId="{B7C7D69B-8A4C-4C12-8BAC-86E6A963B0D7}" type="presOf" srcId="{14788DD7-D091-4388-A3FA-0281EEA45801}" destId="{C95CA452-451B-4353-BAF9-935001C400E3}" srcOrd="0" destOrd="0" presId="urn:microsoft.com/office/officeart/2005/8/layout/hierarchy3"/>
    <dgm:cxn modelId="{E01B8E7A-64C8-4B9E-BA39-808C50FF7A3F}" srcId="{7459D148-F65A-405D-9B01-C91C023E9D72}" destId="{88F35560-09FB-4226-BB9F-2C6B910F7514}" srcOrd="1" destOrd="0" parTransId="{A97C9B5E-F92B-4405-8BAA-4CE3C346D691}" sibTransId="{7FEF0C16-DECA-4975-84DE-1AD8221A52F6}"/>
    <dgm:cxn modelId="{81F56656-2D4D-4680-823D-53974323F624}" type="presOf" srcId="{159D563E-8039-4A8D-A083-F296BDD80329}" destId="{845BC389-2567-422A-8308-3C394133891F}" srcOrd="0" destOrd="0" presId="urn:microsoft.com/office/officeart/2005/8/layout/hierarchy3"/>
    <dgm:cxn modelId="{055E8EA6-0F36-495D-ABB1-D1455C69FE6F}" srcId="{7459D148-F65A-405D-9B01-C91C023E9D72}" destId="{AFDFC7F9-37D8-4B1E-8687-285B406FD595}" srcOrd="0" destOrd="0" parTransId="{2AEC371D-E72C-40FF-84D0-6D0D0837D842}" sibTransId="{D7F202AD-44AB-4584-B3FA-3A32A2C3FFCC}"/>
    <dgm:cxn modelId="{9C1B1C8B-06EB-4D13-B75A-F78F707D50DE}" type="presOf" srcId="{EC6CFD63-24DA-4B0B-A09A-E4827AAC8B77}" destId="{152D8E2F-D80A-4F71-9902-D1F52AC86EF4}" srcOrd="0" destOrd="0" presId="urn:microsoft.com/office/officeart/2005/8/layout/hierarchy3"/>
    <dgm:cxn modelId="{C270A5DE-20AE-487D-9505-A01DA7B10223}" type="presParOf" srcId="{29421C0D-B82C-490B-9165-FA26AAE610C0}" destId="{9C062E78-388A-4635-98BD-9E80D23014DA}" srcOrd="0" destOrd="0" presId="urn:microsoft.com/office/officeart/2005/8/layout/hierarchy3"/>
    <dgm:cxn modelId="{F4BACBC7-32A1-49B5-8B38-3351BDC6F4A5}" type="presParOf" srcId="{9C062E78-388A-4635-98BD-9E80D23014DA}" destId="{F5C8520D-CEA0-40AB-A119-4FA2A5DE092C}" srcOrd="0" destOrd="0" presId="urn:microsoft.com/office/officeart/2005/8/layout/hierarchy3"/>
    <dgm:cxn modelId="{99783F54-6317-40EB-AD59-A9360BFEA3E9}" type="presParOf" srcId="{F5C8520D-CEA0-40AB-A119-4FA2A5DE092C}" destId="{D9BAF095-1D1A-4D18-BE59-5C0010111D28}" srcOrd="0" destOrd="0" presId="urn:microsoft.com/office/officeart/2005/8/layout/hierarchy3"/>
    <dgm:cxn modelId="{22865A2C-EA0E-4C7B-AD63-740E8DBEC59B}" type="presParOf" srcId="{F5C8520D-CEA0-40AB-A119-4FA2A5DE092C}" destId="{1E17EBAB-4879-4600-9011-95E3539C1B28}" srcOrd="1" destOrd="0" presId="urn:microsoft.com/office/officeart/2005/8/layout/hierarchy3"/>
    <dgm:cxn modelId="{6C91EFD4-CD44-46AA-8DFE-A7AC95A64162}" type="presParOf" srcId="{9C062E78-388A-4635-98BD-9E80D23014DA}" destId="{91785AD7-4269-4885-82EA-8B5BFCBF1D9A}" srcOrd="1" destOrd="0" presId="urn:microsoft.com/office/officeart/2005/8/layout/hierarchy3"/>
    <dgm:cxn modelId="{8BD1A9EE-E550-4E28-B4BC-A67D74E3A747}" type="presParOf" srcId="{91785AD7-4269-4885-82EA-8B5BFCBF1D9A}" destId="{845BC389-2567-422A-8308-3C394133891F}" srcOrd="0" destOrd="0" presId="urn:microsoft.com/office/officeart/2005/8/layout/hierarchy3"/>
    <dgm:cxn modelId="{BCE77FFF-9BA1-458B-A773-030459A18135}" type="presParOf" srcId="{91785AD7-4269-4885-82EA-8B5BFCBF1D9A}" destId="{C95CA452-451B-4353-BAF9-935001C400E3}" srcOrd="1" destOrd="0" presId="urn:microsoft.com/office/officeart/2005/8/layout/hierarchy3"/>
    <dgm:cxn modelId="{4E3E21F8-934E-428A-8778-2A15863B28E1}" type="presParOf" srcId="{91785AD7-4269-4885-82EA-8B5BFCBF1D9A}" destId="{8E46CC3A-9005-42AB-B2EA-4BF9E14ADD80}" srcOrd="2" destOrd="0" presId="urn:microsoft.com/office/officeart/2005/8/layout/hierarchy3"/>
    <dgm:cxn modelId="{47985BA5-1A81-4E86-9C0B-349C52A20ED4}" type="presParOf" srcId="{91785AD7-4269-4885-82EA-8B5BFCBF1D9A}" destId="{DD83EE61-EA3A-4FCB-B305-9E8F957E14B0}" srcOrd="3" destOrd="0" presId="urn:microsoft.com/office/officeart/2005/8/layout/hierarchy3"/>
    <dgm:cxn modelId="{062FCDD0-99DE-474F-864E-3901EAB0BE61}" type="presParOf" srcId="{29421C0D-B82C-490B-9165-FA26AAE610C0}" destId="{F66947D1-6882-48D8-AA71-FF87D9AB9661}" srcOrd="1" destOrd="0" presId="urn:microsoft.com/office/officeart/2005/8/layout/hierarchy3"/>
    <dgm:cxn modelId="{41368328-2613-43D3-B306-FE613B5524E4}" type="presParOf" srcId="{F66947D1-6882-48D8-AA71-FF87D9AB9661}" destId="{014C4719-C2F1-42C3-8277-F530DDEEE0D8}" srcOrd="0" destOrd="0" presId="urn:microsoft.com/office/officeart/2005/8/layout/hierarchy3"/>
    <dgm:cxn modelId="{C1D8D636-A2E1-41B3-B34D-10230E1085AC}" type="presParOf" srcId="{014C4719-C2F1-42C3-8277-F530DDEEE0D8}" destId="{D05E1F97-E178-4995-B66D-849E4CB67073}" srcOrd="0" destOrd="0" presId="urn:microsoft.com/office/officeart/2005/8/layout/hierarchy3"/>
    <dgm:cxn modelId="{8807BA66-1757-497F-B814-45776D435FAF}" type="presParOf" srcId="{014C4719-C2F1-42C3-8277-F530DDEEE0D8}" destId="{7BEE0835-0D6F-4A53-8E67-2899793125F1}" srcOrd="1" destOrd="0" presId="urn:microsoft.com/office/officeart/2005/8/layout/hierarchy3"/>
    <dgm:cxn modelId="{9EB40B69-EE55-4083-967B-F1F1DDF495C2}" type="presParOf" srcId="{F66947D1-6882-48D8-AA71-FF87D9AB9661}" destId="{A39D9E12-E3FD-41C7-AB53-6A393B84C8E8}" srcOrd="1" destOrd="0" presId="urn:microsoft.com/office/officeart/2005/8/layout/hierarchy3"/>
    <dgm:cxn modelId="{08046C71-552F-42BE-AF6D-CE3FA0C5D770}" type="presParOf" srcId="{A39D9E12-E3FD-41C7-AB53-6A393B84C8E8}" destId="{152D8E2F-D80A-4F71-9902-D1F52AC86EF4}" srcOrd="0" destOrd="0" presId="urn:microsoft.com/office/officeart/2005/8/layout/hierarchy3"/>
    <dgm:cxn modelId="{473A2B8E-AD0F-4BB6-ABD5-CB8DBFF5C4DB}" type="presParOf" srcId="{A39D9E12-E3FD-41C7-AB53-6A393B84C8E8}" destId="{149A03D9-D4CC-431D-9E4D-9D1C620F708C}" srcOrd="1" destOrd="0" presId="urn:microsoft.com/office/officeart/2005/8/layout/hierarchy3"/>
    <dgm:cxn modelId="{57A473F3-FEDA-4E04-9D00-8C6286918C1C}" type="presParOf" srcId="{A39D9E12-E3FD-41C7-AB53-6A393B84C8E8}" destId="{7C188ED3-1B8E-459C-9D3F-C3DAB9A91C85}" srcOrd="2" destOrd="0" presId="urn:microsoft.com/office/officeart/2005/8/layout/hierarchy3"/>
    <dgm:cxn modelId="{004FE29F-4DE2-48BE-8A89-D81690786B42}" type="presParOf" srcId="{A39D9E12-E3FD-41C7-AB53-6A393B84C8E8}" destId="{37A95E8F-D5FD-40FB-AA47-ACE32574F677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12531-3032-4043-9677-06EE77EED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D1686-9802-4AF8-BE5F-DBCA2B64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C7BF-00C4-4D17-A5DE-3A0E042E00C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EAE5-4CBA-4E7C-A8B8-780B86A03C69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50D9-8CE7-4CC0-A2DC-54707548B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Тест ВМ в управлении качеством образования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9120" y="4319606"/>
            <a:ext cx="4557722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/>
              <a:t>Минуева</a:t>
            </a:r>
            <a:r>
              <a:rPr lang="ru-RU" sz="2400" dirty="0" smtClean="0"/>
              <a:t> Э.Э., главный специалист отдела ОКО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7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5786" y="1544785"/>
            <a:ext cx="75009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Гибкие и перенастраиваемые параметры тестирования.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Наличие модуля для оценки динамики результатов тестирования в разрезе класса, школы, района, региона, предмета и построения диаграмм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организация внешней экспертизы тестовых заданий;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Наличие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модуля для создания шкалы оценки;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Наличие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модуля «Паспорт школы»;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Наличие модуля для построения профиля качества образования и их сравнения.</a:t>
            </a:r>
          </a:p>
        </p:txBody>
      </p:sp>
      <p:pic>
        <p:nvPicPr>
          <p:cNvPr id="21508" name="Picture 4" descr="https://encrypted-tbn0.gstatic.com/images?q=tbn:ANd9GcQI4qzlv3_aM9eThHjypAJKXH9TQ8IukLEAO_wV6DH-E6e6Kmw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929198"/>
            <a:ext cx="1466845" cy="1409197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7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ки на сайт\pOCOAcUO6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13543"/>
            <a:ext cx="4071966" cy="304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ки на сайт\iXG9U_mvfY0.jpg"/>
          <p:cNvPicPr>
            <a:picLocks noChangeAspect="1" noChangeArrowheads="1"/>
          </p:cNvPicPr>
          <p:nvPr/>
        </p:nvPicPr>
        <p:blipFill>
          <a:blip r:embed="rId3"/>
          <a:srcRect b="16667"/>
          <a:stretch>
            <a:fillRect/>
          </a:stretch>
        </p:blipFill>
        <p:spPr bwMode="auto">
          <a:xfrm>
            <a:off x="5286380" y="847007"/>
            <a:ext cx="2714644" cy="301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фотки на сайт\fFj6VuIj9fg.jpg"/>
          <p:cNvPicPr>
            <a:picLocks noChangeAspect="1" noChangeArrowheads="1"/>
          </p:cNvPicPr>
          <p:nvPr/>
        </p:nvPicPr>
        <p:blipFill>
          <a:blip r:embed="rId4"/>
          <a:srcRect b="16055"/>
          <a:stretch>
            <a:fillRect/>
          </a:stretch>
        </p:blipFill>
        <p:spPr bwMode="auto">
          <a:xfrm>
            <a:off x="5264125" y="3720400"/>
            <a:ext cx="280833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фотки на сайт\pOCOAcUO6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60435"/>
            <a:ext cx="4143404" cy="310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4977" y="-71462"/>
            <a:ext cx="78540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Выездной семинар-совещание в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Джидинском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районе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647" t="23437" r="39055" b="13531"/>
          <a:stretch>
            <a:fillRect/>
          </a:stretch>
        </p:blipFill>
        <p:spPr bwMode="auto">
          <a:xfrm>
            <a:off x="71406" y="1449903"/>
            <a:ext cx="8929750" cy="53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315" t="10742" r="22584" b="12109"/>
          <a:stretch>
            <a:fillRect/>
          </a:stretch>
        </p:blipFill>
        <p:spPr bwMode="auto">
          <a:xfrm>
            <a:off x="928662" y="1197250"/>
            <a:ext cx="7358114" cy="558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500174"/>
          <a:ext cx="89916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42" b="45312"/>
          <a:stretch>
            <a:fillRect/>
          </a:stretch>
        </p:blipFill>
        <p:spPr bwMode="auto">
          <a:xfrm>
            <a:off x="0" y="4572008"/>
            <a:ext cx="9144000" cy="225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1914" b="46094"/>
          <a:stretch>
            <a:fillRect/>
          </a:stretch>
        </p:blipFill>
        <p:spPr bwMode="auto">
          <a:xfrm>
            <a:off x="0" y="2500306"/>
            <a:ext cx="90775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t="11914" b="47070"/>
          <a:stretch>
            <a:fillRect/>
          </a:stretch>
        </p:blipFill>
        <p:spPr bwMode="auto">
          <a:xfrm>
            <a:off x="17266" y="357166"/>
            <a:ext cx="89838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11718" r="622" b="40430"/>
          <a:stretch>
            <a:fillRect/>
          </a:stretch>
        </p:blipFill>
        <p:spPr bwMode="auto">
          <a:xfrm>
            <a:off x="0" y="96290"/>
            <a:ext cx="9144000" cy="247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t="11914" b="64648"/>
          <a:stretch>
            <a:fillRect/>
          </a:stretch>
        </p:blipFill>
        <p:spPr bwMode="auto">
          <a:xfrm>
            <a:off x="1" y="3000372"/>
            <a:ext cx="9144000" cy="12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Общие сведения(3)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Контингент (12)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Кадровое обеспечение(7) 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Материально-т7ническое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обеспечение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(10)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Учебно-методическое и информационное обеспечение (3)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Информационно-образовательная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среда организации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(6)</a:t>
            </a:r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/>
        </p:nvGraphicFramePr>
        <p:xfrm>
          <a:off x="4800600" y="2438400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9"/>
          <p:cNvSpPr txBox="1">
            <a:spLocks/>
          </p:cNvSpPr>
          <p:nvPr/>
        </p:nvSpPr>
        <p:spPr>
          <a:xfrm>
            <a:off x="609600" y="1752600"/>
            <a:ext cx="3886200" cy="819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Показатели через индикаторы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4800600" y="1752600"/>
            <a:ext cx="3886200" cy="819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Подшкала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468313" y="36669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Шкалы </a:t>
            </a:r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комплексной оценки качества образования  </a:t>
            </a: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в образовательных организациях</a:t>
            </a:r>
            <a:endParaRPr lang="ru-RU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1472" y="1281103"/>
            <a:ext cx="8153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3000" b="1" dirty="0">
                <a:solidFill>
                  <a:schemeClr val="tx2"/>
                </a:solidFill>
                <a:latin typeface="Calibri" pitchFamily="34" charset="0"/>
              </a:rPr>
              <a:t>Пример профиля качества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857388"/>
          <a:ext cx="4401862" cy="4932160"/>
        </p:xfrm>
        <a:graphic>
          <a:graphicData uri="http://schemas.openxmlformats.org/drawingml/2006/table">
            <a:tbl>
              <a:tblPr/>
              <a:tblGrid>
                <a:gridCol w="1245904"/>
                <a:gridCol w="2325996"/>
                <a:gridCol w="103187"/>
                <a:gridCol w="145355"/>
                <a:gridCol w="145355"/>
                <a:gridCol w="145355"/>
                <a:gridCol w="145355"/>
                <a:gridCol w="145355"/>
              </a:tblGrid>
              <a:tr h="167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Шкала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Подшкала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Оценка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522">
                <a:tc rowSpan="6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Инфраструктура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1.1. Интерактивная доска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 Лаборатории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1.3. Современное оборудование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5">
                <a:tc rowSpan="8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Методическое обеспечение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2.1. Количество лабораторных работ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2.2. Количество практикумов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2.3. Использование в учебном процессе рабочих тетрадей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2.4. Обеспеченность УМК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1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2.5. Наличие КИМов, разработанных в соответствии с ФГОС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2.6. Наличие учебных пособий, соответствующиъх ФГОС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045">
                <a:tc rowSpan="7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Кадровое обеспечение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3.1. Прохождение аттестации педагогом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3.2. Наличие базового образования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04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3.3. Участие в профессиональных конкурсах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 Соответствие требованиям проф.стандарта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14876" y="1143008"/>
          <a:ext cx="4429124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11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357166"/>
            <a:ext cx="83980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Построение профиля качества образования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550" t="19531" r="16544" b="15039"/>
          <a:stretch>
            <a:fillRect/>
          </a:stretch>
        </p:blipFill>
        <p:spPr bwMode="auto">
          <a:xfrm>
            <a:off x="214314" y="857232"/>
            <a:ext cx="8572528" cy="57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4590" t="18555" r="21486" b="13086"/>
          <a:stretch>
            <a:fillRect/>
          </a:stretch>
        </p:blipFill>
        <p:spPr bwMode="auto">
          <a:xfrm>
            <a:off x="3428992" y="1071546"/>
            <a:ext cx="530682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424863" cy="1219200"/>
          </a:xfrm>
        </p:spPr>
        <p:txBody>
          <a:bodyPr/>
          <a:lstStyle/>
          <a:p>
            <a:r>
              <a:rPr lang="ru-RU" sz="2800" b="1" dirty="0"/>
              <a:t>Ряд причин, снижающих эффективность управленческой деятельности руководителей ОУ:</a:t>
            </a:r>
            <a:r>
              <a:rPr lang="ru-RU" sz="4000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49561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>
                <a:solidFill>
                  <a:srgbClr val="FF0000"/>
                </a:solidFill>
              </a:rPr>
              <a:t>недостаточное внимание к информационному обеспечению;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>
                <a:solidFill>
                  <a:srgbClr val="FF0000"/>
                </a:solidFill>
              </a:rPr>
              <a:t>неупорядоченность информационных потоков;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>
                <a:solidFill>
                  <a:srgbClr val="FF0000"/>
                </a:solidFill>
              </a:rPr>
              <a:t>перегруженность руководителей ОУ и сотрудников аппарата работой с различными видами информации;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/>
              <a:t>отсутствие четкой постановки делопроизводства;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/>
              <a:t>использование примитивных средств оргтехники;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/>
              <a:t>нечеткость в распределении обязанностей работников;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/>
              <a:t>низкий уровень информационной культуры и др.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А.Н. Майоров. Мониторинг и проблемы </a:t>
            </a:r>
            <a:r>
              <a:rPr lang="ru-RU" sz="1800" dirty="0" smtClean="0"/>
              <a:t>информационного </a:t>
            </a:r>
            <a:r>
              <a:rPr lang="ru-RU" sz="1800" dirty="0"/>
              <a:t>обеспечения образованием. Школьные технологии. 1999, №№ 1-2. с. 38-54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1571612"/>
            <a:ext cx="821537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скорости интернета 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менее 3Мбит/сек в ОО с количеством учащихся менее 100;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 менее 5 Мбит/сек в ОО с количеством учащихся более 100.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786058"/>
            <a:ext cx="862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039" t="9765" r="18741" b="35547"/>
          <a:stretch>
            <a:fillRect/>
          </a:stretch>
        </p:blipFill>
        <p:spPr bwMode="auto">
          <a:xfrm>
            <a:off x="214282" y="1714488"/>
            <a:ext cx="87383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4000504"/>
            <a:ext cx="2428892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7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24" y="1742439"/>
            <a:ext cx="76438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возможности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Онлайн-тестирование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Внешняя экспертиза тестовых заданий;;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Формирование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статистических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отчетов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Формирование неограниченного числа банков тестовых заданий различной структуры и содержания, в том числе с вложенной структурой и различной балльной стоимостью.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Расширенные функции для визуализации результатов тестирования на уровне одного учащегося, класса, образовательной организации, района, региона в целом;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Сбор сведений об образовательной организации (Паспорт школы)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построение профиля качества;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отслеживание динамики результатов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др.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7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0742" r="74195" b="57031"/>
          <a:stretch>
            <a:fillRect/>
          </a:stretch>
        </p:blipFill>
        <p:spPr bwMode="auto">
          <a:xfrm>
            <a:off x="928662" y="1598923"/>
            <a:ext cx="7286676" cy="51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7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9217" t="23437" r="13250" b="17969"/>
          <a:stretch>
            <a:fillRect/>
          </a:stretch>
        </p:blipFill>
        <p:spPr bwMode="auto">
          <a:xfrm>
            <a:off x="142844" y="1857364"/>
            <a:ext cx="87868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7884" t="11719" r="1720" b="11132"/>
          <a:stretch>
            <a:fillRect/>
          </a:stretch>
        </p:blipFill>
        <p:spPr bwMode="auto">
          <a:xfrm>
            <a:off x="571472" y="1326125"/>
            <a:ext cx="8001056" cy="538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336" t="14648" b="6250"/>
          <a:stretch>
            <a:fillRect/>
          </a:stretch>
        </p:blipFill>
        <p:spPr bwMode="auto">
          <a:xfrm>
            <a:off x="214314" y="1357298"/>
            <a:ext cx="88582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358082" y="1714488"/>
            <a:ext cx="135732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6" name="Скругленный прямоугольник 5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9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Прямоугольник 9"/>
          <p:cNvSpPr/>
          <p:nvPr/>
        </p:nvSpPr>
        <p:spPr>
          <a:xfrm>
            <a:off x="7429520" y="2571744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217" t="41015" r="5014" b="6250"/>
          <a:stretch>
            <a:fillRect/>
          </a:stretch>
        </p:blipFill>
        <p:spPr bwMode="auto">
          <a:xfrm>
            <a:off x="-33" y="1857364"/>
            <a:ext cx="912824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29058" y="5143512"/>
            <a:ext cx="135732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5214950"/>
            <a:ext cx="135732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14313" y="115888"/>
            <a:ext cx="8929687" cy="1217612"/>
            <a:chOff x="214313" y="115888"/>
            <a:chExt cx="8929687" cy="1217612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214313" y="115888"/>
              <a:ext cx="8786812" cy="1217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2000225" y="289808"/>
              <a:ext cx="7143775" cy="646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ГБУ «Региональный центр обработки информации и оценки качества образования»</a:t>
              </a:r>
            </a:p>
          </p:txBody>
        </p:sp>
        <p:pic>
          <p:nvPicPr>
            <p:cNvPr id="10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2" y="289815"/>
              <a:ext cx="1152757" cy="84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575</Words>
  <Application>Microsoft Office PowerPoint</Application>
  <PresentationFormat>Экран (4:3)</PresentationFormat>
  <Paragraphs>223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Система Тест ВМ в управлении качеством образования</vt:lpstr>
      <vt:lpstr>Ряд причин, снижающих эффективность управленческой деятельности руководителей ОУ: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64</cp:revision>
  <dcterms:created xsi:type="dcterms:W3CDTF">2017-10-25T00:50:00Z</dcterms:created>
  <dcterms:modified xsi:type="dcterms:W3CDTF">2017-10-26T01:25:00Z</dcterms:modified>
</cp:coreProperties>
</file>